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  <p:sldMasterId id="2147483658" r:id="rId2"/>
  </p:sldMasterIdLst>
  <p:notesMasterIdLst>
    <p:notesMasterId r:id="rId25"/>
  </p:notesMasterIdLst>
  <p:sldIdLst>
    <p:sldId id="259" r:id="rId3"/>
    <p:sldId id="261" r:id="rId4"/>
    <p:sldId id="302" r:id="rId5"/>
    <p:sldId id="260" r:id="rId6"/>
    <p:sldId id="307" r:id="rId7"/>
    <p:sldId id="262" r:id="rId8"/>
    <p:sldId id="267" r:id="rId9"/>
    <p:sldId id="289" r:id="rId10"/>
    <p:sldId id="299" r:id="rId11"/>
    <p:sldId id="300" r:id="rId12"/>
    <p:sldId id="301" r:id="rId13"/>
    <p:sldId id="293" r:id="rId14"/>
    <p:sldId id="268" r:id="rId15"/>
    <p:sldId id="294" r:id="rId16"/>
    <p:sldId id="306" r:id="rId17"/>
    <p:sldId id="295" r:id="rId18"/>
    <p:sldId id="298" r:id="rId19"/>
    <p:sldId id="290" r:id="rId20"/>
    <p:sldId id="263" r:id="rId21"/>
    <p:sldId id="305" r:id="rId22"/>
    <p:sldId id="304" r:id="rId23"/>
    <p:sldId id="286" r:id="rId24"/>
  </p:sldIdLst>
  <p:sldSz cx="12192000" cy="6858000"/>
  <p:notesSz cx="7104063" cy="10234613"/>
  <p:custDataLst>
    <p:tags r:id="rId2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AE7FF"/>
    <a:srgbClr val="2782C0"/>
    <a:srgbClr val="04497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59" autoAdjust="0"/>
    <p:restoredTop sz="94660"/>
  </p:normalViewPr>
  <p:slideViewPr>
    <p:cSldViewPr snapToGrid="0">
      <p:cViewPr varScale="1">
        <p:scale>
          <a:sx n="99" d="100"/>
          <a:sy n="99" d="100"/>
        </p:scale>
        <p:origin x="84" y="41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gs" Target="tags/tag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4A7F6C1-9603-45EE-A0D2-F3D33C7FD7D2}" type="datetimeFigureOut">
              <a:rPr lang="zh-CN" altLang="en-US" smtClean="0"/>
              <a:pPr/>
              <a:t>2020/11/30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11E28E-8D29-409A-8F38-39A934621C21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74337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55904590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6992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61427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360357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8597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39893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688597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86822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6992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572891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611E28E-8D29-409A-8F38-39A934621C21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1699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8C7CF38D-27B6-48AB-8C97-65348D0F62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2FC10A-A101-450C-89D8-650BC3EBD0F7}" type="datetimeFigureOut">
              <a:rPr lang="zh-CN" altLang="en-US" smtClean="0"/>
              <a:pPr/>
              <a:t>2020/11/30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F087AA92-23FD-4F07-B60A-6741FA128F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01DF2004-26F5-47A9-BAB3-EDAE54787C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87CFA37-95F4-4C44-B50C-08ABD6C3E5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52214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7321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F494336D-759B-4E90-BFC2-0C90FB43D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8FF540D0-922D-41C6-95E9-206C00A098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1D186A2C-09E2-4B95-AB0C-011A4E57326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2FC10A-A101-450C-89D8-650BC3EBD0F7}" type="datetimeFigureOut">
              <a:rPr lang="zh-CN" altLang="en-US" smtClean="0"/>
              <a:pPr/>
              <a:t>2020/11/30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63469583-1225-4651-86D5-1D14482F50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5041AB23-B9FD-421F-8E81-384A79C43B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7CFA37-95F4-4C44-B50C-08ABD6C3E5B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01208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e48e1d0cbffed09322e60ec6a930eaf3"/>
          <p:cNvPicPr>
            <a:picLocks noChangeAspect="1"/>
          </p:cNvPicPr>
          <p:nvPr userDrawn="1"/>
        </p:nvPicPr>
        <p:blipFill>
          <a:blip r:embed="rId3"/>
          <a:srcRect l="2081" r="13876"/>
          <a:stretch>
            <a:fillRect/>
          </a:stretch>
        </p:blipFill>
        <p:spPr>
          <a:xfrm>
            <a:off x="-60325" y="-5080"/>
            <a:ext cx="12313285" cy="6868160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-60325" y="-5080"/>
            <a:ext cx="12313285" cy="6869430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56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393e6d2fc74159836bb16d23f5ad70b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8890" y="-2540"/>
            <a:ext cx="6817360" cy="68637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63237" y="1933348"/>
            <a:ext cx="5731545" cy="1107996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垃圾分类报告</a:t>
            </a:r>
            <a:endParaRPr kumimoji="0" sz="6600" b="0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5" name="Audio Machine - Breath and Life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>
                  <p14:fade in="750"/>
                </p14:media>
              </p:ext>
            </p:extLst>
          </p:nvPr>
        </p:nvPicPr>
        <p:blipFill>
          <a:blip r:embed="rId6" cstate="print"/>
          <a:stretch>
            <a:fillRect/>
          </a:stretch>
        </p:blipFill>
        <p:spPr>
          <a:xfrm>
            <a:off x="-695058" y="124626"/>
            <a:ext cx="609600" cy="609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431771" y="3150766"/>
            <a:ext cx="4810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 smtClean="0">
                <a:solidFill>
                  <a:srgbClr val="6AE7FF"/>
                </a:solidFill>
              </a:rPr>
              <a:t>第五组：    罗志鸿（</a:t>
            </a:r>
            <a:r>
              <a:rPr lang="en-US" altLang="zh-CN" sz="2400" dirty="0" smtClean="0">
                <a:solidFill>
                  <a:srgbClr val="6AE7FF"/>
                </a:solidFill>
              </a:rPr>
              <a:t>UI</a:t>
            </a:r>
            <a:r>
              <a:rPr lang="zh-CN" altLang="en-US" sz="2400" dirty="0" smtClean="0">
                <a:solidFill>
                  <a:srgbClr val="6AE7FF"/>
                </a:solidFill>
              </a:rPr>
              <a:t>界面可视化）</a:t>
            </a:r>
            <a:endParaRPr lang="en-US" altLang="zh-CN" sz="2400" dirty="0" smtClean="0">
              <a:solidFill>
                <a:srgbClr val="6AE7FF"/>
              </a:solidFill>
            </a:endParaRPr>
          </a:p>
          <a:p>
            <a:r>
              <a:rPr lang="zh-CN" altLang="en-US" sz="2400" dirty="0" smtClean="0">
                <a:solidFill>
                  <a:srgbClr val="6AE7FF"/>
                </a:solidFill>
              </a:rPr>
              <a:t>                      黄裕香（</a:t>
            </a:r>
            <a:r>
              <a:rPr lang="en-US" altLang="zh-CN" sz="2400" dirty="0" smtClean="0">
                <a:solidFill>
                  <a:srgbClr val="6AE7FF"/>
                </a:solidFill>
              </a:rPr>
              <a:t>PPT</a:t>
            </a:r>
            <a:r>
              <a:rPr lang="zh-CN" altLang="en-US" sz="2400" dirty="0" smtClean="0">
                <a:solidFill>
                  <a:srgbClr val="6AE7FF"/>
                </a:solidFill>
              </a:rPr>
              <a:t>）</a:t>
            </a:r>
            <a:endParaRPr lang="en-US" altLang="zh-CN" sz="2400" dirty="0" smtClean="0">
              <a:solidFill>
                <a:srgbClr val="6AE7FF"/>
              </a:solidFill>
            </a:endParaRPr>
          </a:p>
          <a:p>
            <a:r>
              <a:rPr lang="zh-CN" altLang="en-US" sz="2400" dirty="0" smtClean="0">
                <a:solidFill>
                  <a:srgbClr val="6AE7FF"/>
                </a:solidFill>
              </a:rPr>
              <a:t>                      林芬颖（代码注释）</a:t>
            </a:r>
            <a:endParaRPr lang="zh-CN" altLang="en-US" sz="2400" dirty="0">
              <a:solidFill>
                <a:srgbClr val="6AE7FF"/>
              </a:solidFill>
            </a:endParaRPr>
          </a:p>
        </p:txBody>
      </p:sp>
      <p:sp>
        <p:nvSpPr>
          <p:cNvPr id="3" name="矩形 2"/>
          <p:cNvSpPr/>
          <p:nvPr/>
        </p:nvSpPr>
        <p:spPr>
          <a:xfrm>
            <a:off x="8001641" y="4460517"/>
            <a:ext cx="186621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6AE7FF"/>
                </a:solidFill>
              </a:rPr>
              <a:t>2020</a:t>
            </a:r>
            <a:r>
              <a:rPr lang="zh-CN" altLang="en-US" dirty="0">
                <a:solidFill>
                  <a:srgbClr val="6AE7FF"/>
                </a:solidFill>
              </a:rPr>
              <a:t>年</a:t>
            </a:r>
            <a:r>
              <a:rPr lang="en-US" altLang="zh-CN" dirty="0">
                <a:solidFill>
                  <a:srgbClr val="6AE7FF"/>
                </a:solidFill>
              </a:rPr>
              <a:t>11</a:t>
            </a:r>
            <a:r>
              <a:rPr lang="zh-CN" altLang="en-US" dirty="0">
                <a:solidFill>
                  <a:srgbClr val="6AE7FF"/>
                </a:solidFill>
              </a:rPr>
              <a:t>月</a:t>
            </a:r>
            <a:r>
              <a:rPr lang="en-US" altLang="zh-CN" dirty="0">
                <a:solidFill>
                  <a:srgbClr val="6AE7FF"/>
                </a:solidFill>
              </a:rPr>
              <a:t>30</a:t>
            </a:r>
            <a:r>
              <a:rPr lang="zh-CN" altLang="en-US" dirty="0">
                <a:solidFill>
                  <a:srgbClr val="6AE7FF"/>
                </a:solidFill>
              </a:rPr>
              <a:t>日 </a:t>
            </a:r>
          </a:p>
        </p:txBody>
      </p:sp>
    </p:spTree>
    <p:extLst>
      <p:ext uri="{BB962C8B-B14F-4D97-AF65-F5344CB8AC3E}">
        <p14:creationId xmlns:p14="http://schemas.microsoft.com/office/powerpoint/2010/main" val="2961812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1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3" name="椭圆 2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</a:t>
              </a:r>
            </a:p>
          </p:txBody>
        </p:sp>
      </p:grpSp>
      <p:sp>
        <p:nvSpPr>
          <p:cNvPr id="5" name="文本框 263"/>
          <p:cNvSpPr txBox="1"/>
          <p:nvPr/>
        </p:nvSpPr>
        <p:spPr>
          <a:xfrm>
            <a:off x="960755" y="481330"/>
            <a:ext cx="523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</a:t>
            </a:r>
            <a:r>
              <a:rPr lang="en-US" altLang="zh-CN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predict.py</a:t>
            </a:r>
          </a:p>
          <a:p>
            <a:pPr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60755" y="1270130"/>
            <a:ext cx="748819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6AE7FF"/>
                </a:solidFill>
              </a:rPr>
              <a:t>1</a:t>
            </a:r>
            <a:r>
              <a:rPr lang="zh-CN" altLang="en-US" sz="2000" dirty="0" smtClean="0">
                <a:solidFill>
                  <a:srgbClr val="6AE7FF"/>
                </a:solidFill>
              </a:rPr>
              <a:t>、使用</a:t>
            </a:r>
            <a:r>
              <a:rPr lang="en-US" altLang="zh-CN" sz="2000" dirty="0" smtClean="0">
                <a:solidFill>
                  <a:srgbClr val="6AE7FF"/>
                </a:solidFill>
              </a:rPr>
              <a:t>4</a:t>
            </a:r>
            <a:r>
              <a:rPr lang="zh-CN" altLang="en-US" sz="2000" dirty="0" smtClean="0">
                <a:solidFill>
                  <a:srgbClr val="6AE7FF"/>
                </a:solidFill>
              </a:rPr>
              <a:t>类垃圾分类数据作为标注数据，形如</a:t>
            </a:r>
            <a:endParaRPr lang="zh-CN" altLang="en-US" sz="2000" dirty="0">
              <a:solidFill>
                <a:srgbClr val="6AE7FF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960755" y="2696300"/>
            <a:ext cx="699392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 smtClean="0">
                <a:solidFill>
                  <a:srgbClr val="6AE7FF"/>
                </a:solidFill>
              </a:rPr>
              <a:t>2</a:t>
            </a:r>
            <a:r>
              <a:rPr lang="zh-CN" altLang="en-US" sz="2000" dirty="0" smtClean="0">
                <a:solidFill>
                  <a:srgbClr val="6AE7FF"/>
                </a:solidFill>
              </a:rPr>
              <a:t>、使用</a:t>
            </a:r>
            <a:r>
              <a:rPr lang="en-US" altLang="zh-CN" sz="2000" dirty="0" err="1" smtClean="0">
                <a:solidFill>
                  <a:srgbClr val="6AE7FF"/>
                </a:solidFill>
              </a:rPr>
              <a:t>TextCNN</a:t>
            </a:r>
            <a:r>
              <a:rPr lang="zh-CN" altLang="en-US" sz="2000" dirty="0" smtClean="0">
                <a:solidFill>
                  <a:srgbClr val="6AE7FF"/>
                </a:solidFill>
              </a:rPr>
              <a:t>训练分类模型</a:t>
            </a:r>
          </a:p>
          <a:p>
            <a:r>
              <a:rPr lang="zh-CN" altLang="en-US" sz="2000" dirty="0" smtClean="0">
                <a:solidFill>
                  <a:srgbClr val="6AE7FF"/>
                </a:solidFill>
              </a:rPr>
              <a:t/>
            </a:r>
            <a:br>
              <a:rPr lang="zh-CN" altLang="en-US" sz="2000" dirty="0" smtClean="0">
                <a:solidFill>
                  <a:srgbClr val="6AE7FF"/>
                </a:solidFill>
              </a:rPr>
            </a:br>
            <a:r>
              <a:rPr lang="zh-CN" altLang="en-US" sz="2000" dirty="0" smtClean="0">
                <a:solidFill>
                  <a:srgbClr val="6AE7FF"/>
                </a:solidFill>
              </a:rPr>
              <a:t>①数据标注</a:t>
            </a:r>
            <a:br>
              <a:rPr lang="zh-CN" altLang="en-US" sz="2000" dirty="0" smtClean="0">
                <a:solidFill>
                  <a:srgbClr val="6AE7FF"/>
                </a:solidFill>
              </a:rPr>
            </a:br>
            <a:r>
              <a:rPr lang="zh-CN" altLang="en-US" sz="2000" dirty="0" smtClean="0">
                <a:solidFill>
                  <a:srgbClr val="6AE7FF"/>
                </a:solidFill>
              </a:rPr>
              <a:t>标注结果见：</a:t>
            </a:r>
            <a:r>
              <a:rPr lang="en-US" altLang="zh-CN" sz="2000" dirty="0" smtClean="0">
                <a:solidFill>
                  <a:srgbClr val="6AE7FF"/>
                </a:solidFill>
              </a:rPr>
              <a:t>./data/train_data.txt , </a:t>
            </a:r>
          </a:p>
          <a:p>
            <a:r>
              <a:rPr lang="en-US" altLang="zh-CN" sz="2000" dirty="0">
                <a:solidFill>
                  <a:srgbClr val="6AE7FF"/>
                </a:solidFill>
              </a:rPr>
              <a:t> </a:t>
            </a:r>
            <a:r>
              <a:rPr lang="en-US" altLang="zh-CN" sz="2000" dirty="0" smtClean="0">
                <a:solidFill>
                  <a:srgbClr val="6AE7FF"/>
                </a:solidFill>
              </a:rPr>
              <a:t>                         ./data/valid_data.txt</a:t>
            </a:r>
          </a:p>
          <a:p>
            <a:r>
              <a:rPr lang="zh-CN" altLang="en-US" sz="2000" dirty="0" smtClean="0">
                <a:solidFill>
                  <a:srgbClr val="6AE7FF"/>
                </a:solidFill>
              </a:rPr>
              <a:t>②核心代码：</a:t>
            </a:r>
            <a:br>
              <a:rPr lang="zh-CN" altLang="en-US" sz="2000" dirty="0" smtClean="0">
                <a:solidFill>
                  <a:srgbClr val="6AE7FF"/>
                </a:solidFill>
              </a:rPr>
            </a:br>
            <a:r>
              <a:rPr lang="en-US" altLang="zh-CN" sz="2000" dirty="0" smtClean="0">
                <a:solidFill>
                  <a:srgbClr val="6AE7FF"/>
                </a:solidFill>
              </a:rPr>
              <a:t>predict.py </a:t>
            </a:r>
            <a:endParaRPr lang="zh-CN" altLang="en-US" sz="2000" dirty="0">
              <a:solidFill>
                <a:srgbClr val="6AE7FF"/>
              </a:solidFill>
            </a:endParaRPr>
          </a:p>
        </p:txBody>
      </p:sp>
      <p:pic>
        <p:nvPicPr>
          <p:cNvPr id="8" name="图片 7" descr="2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0755" y="1782819"/>
            <a:ext cx="5992062" cy="438211"/>
          </a:xfrm>
          <a:prstGeom prst="rect">
            <a:avLst/>
          </a:prstGeom>
        </p:spPr>
      </p:pic>
      <p:pic>
        <p:nvPicPr>
          <p:cNvPr id="9" name="图片 8" descr="2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8714" y="2333609"/>
            <a:ext cx="5825404" cy="4057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3" name="椭圆 2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4</a:t>
              </a:r>
            </a:p>
          </p:txBody>
        </p:sp>
      </p:grpSp>
      <p:sp>
        <p:nvSpPr>
          <p:cNvPr id="5" name="文本框 263"/>
          <p:cNvSpPr txBox="1"/>
          <p:nvPr/>
        </p:nvSpPr>
        <p:spPr>
          <a:xfrm>
            <a:off x="960755" y="481330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</a:t>
            </a:r>
            <a:r>
              <a:rPr lang="en-US" altLang="zh-CN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rafuse.py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6635" y="1467118"/>
            <a:ext cx="66973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 smtClean="0">
                <a:solidFill>
                  <a:srgbClr val="6AE7FF"/>
                </a:solidFill>
              </a:rPr>
              <a:t>整合</a:t>
            </a:r>
            <a:r>
              <a:rPr lang="en-US" b="1" dirty="0" smtClean="0">
                <a:solidFill>
                  <a:srgbClr val="6AE7FF"/>
                </a:solidFill>
              </a:rPr>
              <a:t>imagenet</a:t>
            </a:r>
            <a:r>
              <a:rPr lang="zh-CN" altLang="en-US" b="1" dirty="0" smtClean="0">
                <a:solidFill>
                  <a:srgbClr val="6AE7FF"/>
                </a:solidFill>
              </a:rPr>
              <a:t>分类模型、</a:t>
            </a:r>
            <a:r>
              <a:rPr lang="en-US" b="1" dirty="0" err="1" smtClean="0">
                <a:solidFill>
                  <a:srgbClr val="6AE7FF"/>
                </a:solidFill>
              </a:rPr>
              <a:t>textcnn</a:t>
            </a:r>
            <a:r>
              <a:rPr lang="zh-CN" altLang="en-US" b="1" dirty="0" smtClean="0">
                <a:solidFill>
                  <a:srgbClr val="6AE7FF"/>
                </a:solidFill>
              </a:rPr>
              <a:t>映射模型</a:t>
            </a:r>
            <a:endParaRPr lang="zh-CN" altLang="en-US" b="1" dirty="0">
              <a:solidFill>
                <a:srgbClr val="6AE7FF"/>
              </a:solidFill>
            </a:endParaRPr>
          </a:p>
        </p:txBody>
      </p:sp>
      <p:pic>
        <p:nvPicPr>
          <p:cNvPr id="7" name="图片 6" descr="QQ浏览器截图2020112021414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97" y="1959244"/>
            <a:ext cx="2829320" cy="676369"/>
          </a:xfrm>
          <a:prstGeom prst="rect">
            <a:avLst/>
          </a:prstGeom>
        </p:spPr>
      </p:pic>
      <p:pic>
        <p:nvPicPr>
          <p:cNvPr id="8" name="图片 7" descr="QQ浏览器截图20201120214214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05613" y="324790"/>
            <a:ext cx="5572903" cy="4972744"/>
          </a:xfrm>
          <a:prstGeom prst="rect">
            <a:avLst/>
          </a:prstGeom>
        </p:spPr>
      </p:pic>
      <p:pic>
        <p:nvPicPr>
          <p:cNvPr id="9" name="图片 8" descr="QQ浏览器截图20201120214236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6973" y="5479123"/>
            <a:ext cx="6252519" cy="9907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16635" y="3168580"/>
            <a:ext cx="506627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6AE7FF"/>
                </a:solidFill>
              </a:rPr>
              <a:t>对于模块和自己写的程序不在同一个目录下，可以把模块的路径通过</a:t>
            </a:r>
            <a:r>
              <a:rPr lang="en-US" altLang="zh-CN" dirty="0" smtClean="0">
                <a:solidFill>
                  <a:srgbClr val="6AE7FF"/>
                </a:solidFill>
              </a:rPr>
              <a:t>sys.path.append(</a:t>
            </a:r>
            <a:r>
              <a:rPr lang="zh-CN" altLang="en-US" dirty="0" smtClean="0">
                <a:solidFill>
                  <a:srgbClr val="6AE7FF"/>
                </a:solidFill>
              </a:rPr>
              <a:t>路径</a:t>
            </a:r>
            <a:r>
              <a:rPr lang="en-US" altLang="zh-CN" dirty="0" smtClean="0">
                <a:solidFill>
                  <a:srgbClr val="6AE7FF"/>
                </a:solidFill>
              </a:rPr>
              <a:t>)</a:t>
            </a:r>
            <a:r>
              <a:rPr lang="zh-CN" altLang="en-US" dirty="0" smtClean="0">
                <a:solidFill>
                  <a:srgbClr val="6AE7FF"/>
                </a:solidFill>
              </a:rPr>
              <a:t>添加到程序中。</a:t>
            </a:r>
            <a:endParaRPr lang="zh-CN" altLang="en-US" dirty="0">
              <a:solidFill>
                <a:srgbClr val="6AE7FF"/>
              </a:solidFill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748397" y="2245942"/>
            <a:ext cx="1612368" cy="12356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曲线连接符 15"/>
          <p:cNvCxnSpPr>
            <a:stCxn id="7" idx="1"/>
          </p:cNvCxnSpPr>
          <p:nvPr/>
        </p:nvCxnSpPr>
        <p:spPr>
          <a:xfrm rot="10800000" flipV="1">
            <a:off x="515489" y="2297428"/>
            <a:ext cx="232908" cy="978243"/>
          </a:xfrm>
          <a:prstGeom prst="curvedConnector2">
            <a:avLst/>
          </a:prstGeom>
          <a:ln>
            <a:headEnd type="triangle"/>
            <a:tailEnd type="triangle"/>
          </a:ln>
        </p:spPr>
        <p:style>
          <a:lnRef idx="3">
            <a:schemeClr val="accent4"/>
          </a:lnRef>
          <a:fillRef idx="0">
            <a:schemeClr val="accent4"/>
          </a:fillRef>
          <a:effectRef idx="2">
            <a:schemeClr val="accent4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288440" y="2644775"/>
            <a:ext cx="1513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三、</a:t>
            </a:r>
            <a:endParaRPr kumimoji="0" lang="en-US" altLang="zh-CN" sz="8000" b="0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990975" y="3013501"/>
            <a:ext cx="662232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48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搭建垃圾分类算法模型</a:t>
            </a:r>
            <a:endParaRPr kumimoji="0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833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</a:p>
          </p:txBody>
        </p:sp>
      </p:grpSp>
      <p:sp>
        <p:nvSpPr>
          <p:cNvPr id="6" name="任意多边形: 形状 1"/>
          <p:cNvSpPr/>
          <p:nvPr/>
        </p:nvSpPr>
        <p:spPr>
          <a:xfrm>
            <a:off x="0" y="2958986"/>
            <a:ext cx="12192000" cy="1347474"/>
          </a:xfrm>
          <a:custGeom>
            <a:avLst/>
            <a:gdLst>
              <a:gd name="connsiteX0" fmla="*/ 0 w 10898372"/>
              <a:gd name="connsiteY0" fmla="*/ 209517 h 1347474"/>
              <a:gd name="connsiteX1" fmla="*/ 2392326 w 10898372"/>
              <a:gd name="connsiteY1" fmla="*/ 1347201 h 1347474"/>
              <a:gd name="connsiteX2" fmla="*/ 4433777 w 10898372"/>
              <a:gd name="connsiteY2" fmla="*/ 326475 h 1347474"/>
              <a:gd name="connsiteX3" fmla="*/ 6996223 w 10898372"/>
              <a:gd name="connsiteY3" fmla="*/ 1272773 h 1347474"/>
              <a:gd name="connsiteX4" fmla="*/ 9399181 w 10898372"/>
              <a:gd name="connsiteY4" fmla="*/ 18131 h 1347474"/>
              <a:gd name="connsiteX5" fmla="*/ 10898372 w 10898372"/>
              <a:gd name="connsiteY5" fmla="*/ 645452 h 13474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98372" h="1347474">
                <a:moveTo>
                  <a:pt x="0" y="209517"/>
                </a:moveTo>
                <a:cubicBezTo>
                  <a:pt x="826681" y="768612"/>
                  <a:pt x="1653363" y="1327708"/>
                  <a:pt x="2392326" y="1347201"/>
                </a:cubicBezTo>
                <a:cubicBezTo>
                  <a:pt x="3131289" y="1366694"/>
                  <a:pt x="3666461" y="338880"/>
                  <a:pt x="4433777" y="326475"/>
                </a:cubicBezTo>
                <a:cubicBezTo>
                  <a:pt x="5201093" y="314070"/>
                  <a:pt x="6168656" y="1324164"/>
                  <a:pt x="6996223" y="1272773"/>
                </a:cubicBezTo>
                <a:cubicBezTo>
                  <a:pt x="7823790" y="1221382"/>
                  <a:pt x="8748823" y="122684"/>
                  <a:pt x="9399181" y="18131"/>
                </a:cubicBezTo>
                <a:cubicBezTo>
                  <a:pt x="10049539" y="-86422"/>
                  <a:pt x="10473955" y="279515"/>
                  <a:pt x="10898372" y="645452"/>
                </a:cubicBezTo>
              </a:path>
            </a:pathLst>
          </a:custGeom>
          <a:noFill/>
          <a:ln>
            <a:solidFill>
              <a:srgbClr val="6AE7FF">
                <a:alpha val="61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1991832" y="3742659"/>
            <a:ext cx="914400" cy="914400"/>
            <a:chOff x="1991832" y="3742659"/>
            <a:chExt cx="914400" cy="914400"/>
          </a:xfrm>
        </p:grpSpPr>
        <p:sp>
          <p:nvSpPr>
            <p:cNvPr id="7" name="椭圆 6"/>
            <p:cNvSpPr/>
            <p:nvPr/>
          </p:nvSpPr>
          <p:spPr>
            <a:xfrm>
              <a:off x="1991832" y="3742659"/>
              <a:ext cx="914400" cy="9144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statistics-on-laptop_82095"/>
            <p:cNvSpPr>
              <a:spLocks noChangeAspect="1"/>
            </p:cNvSpPr>
            <p:nvPr/>
          </p:nvSpPr>
          <p:spPr bwMode="auto">
            <a:xfrm>
              <a:off x="2254903" y="3999630"/>
              <a:ext cx="388257" cy="388257"/>
            </a:xfrm>
            <a:custGeom>
              <a:avLst/>
              <a:gdLst>
                <a:gd name="connsiteX0" fmla="*/ 211137 w 331788"/>
                <a:gd name="connsiteY0" fmla="*/ 211138 h 331788"/>
                <a:gd name="connsiteX1" fmla="*/ 211137 w 331788"/>
                <a:gd name="connsiteY1" fmla="*/ 314326 h 331788"/>
                <a:gd name="connsiteX2" fmla="*/ 314325 w 331788"/>
                <a:gd name="connsiteY2" fmla="*/ 211138 h 331788"/>
                <a:gd name="connsiteX3" fmla="*/ 211137 w 331788"/>
                <a:gd name="connsiteY3" fmla="*/ 211138 h 331788"/>
                <a:gd name="connsiteX4" fmla="*/ 203047 w 331788"/>
                <a:gd name="connsiteY4" fmla="*/ 195263 h 331788"/>
                <a:gd name="connsiteX5" fmla="*/ 323713 w 331788"/>
                <a:gd name="connsiteY5" fmla="*/ 195263 h 331788"/>
                <a:gd name="connsiteX6" fmla="*/ 328903 w 331788"/>
                <a:gd name="connsiteY6" fmla="*/ 197858 h 331788"/>
                <a:gd name="connsiteX7" fmla="*/ 330200 w 331788"/>
                <a:gd name="connsiteY7" fmla="*/ 204345 h 331788"/>
                <a:gd name="connsiteX8" fmla="*/ 204344 w 331788"/>
                <a:gd name="connsiteY8" fmla="*/ 330201 h 331788"/>
                <a:gd name="connsiteX9" fmla="*/ 203047 w 331788"/>
                <a:gd name="connsiteY9" fmla="*/ 330201 h 331788"/>
                <a:gd name="connsiteX10" fmla="*/ 197857 w 331788"/>
                <a:gd name="connsiteY10" fmla="*/ 328904 h 331788"/>
                <a:gd name="connsiteX11" fmla="*/ 195262 w 331788"/>
                <a:gd name="connsiteY11" fmla="*/ 323714 h 331788"/>
                <a:gd name="connsiteX12" fmla="*/ 195262 w 331788"/>
                <a:gd name="connsiteY12" fmla="*/ 203048 h 331788"/>
                <a:gd name="connsiteX13" fmla="*/ 203047 w 331788"/>
                <a:gd name="connsiteY13" fmla="*/ 195263 h 331788"/>
                <a:gd name="connsiteX14" fmla="*/ 165894 w 331788"/>
                <a:gd name="connsiteY14" fmla="*/ 0 h 331788"/>
                <a:gd name="connsiteX15" fmla="*/ 331788 w 331788"/>
                <a:gd name="connsiteY15" fmla="*/ 165894 h 331788"/>
                <a:gd name="connsiteX16" fmla="*/ 316236 w 331788"/>
                <a:gd name="connsiteY16" fmla="*/ 181446 h 331788"/>
                <a:gd name="connsiteX17" fmla="*/ 181446 w 331788"/>
                <a:gd name="connsiteY17" fmla="*/ 181446 h 331788"/>
                <a:gd name="connsiteX18" fmla="*/ 181446 w 331788"/>
                <a:gd name="connsiteY18" fmla="*/ 316236 h 331788"/>
                <a:gd name="connsiteX19" fmla="*/ 165894 w 331788"/>
                <a:gd name="connsiteY19" fmla="*/ 331788 h 331788"/>
                <a:gd name="connsiteX20" fmla="*/ 0 w 331788"/>
                <a:gd name="connsiteY20" fmla="*/ 165894 h 331788"/>
                <a:gd name="connsiteX21" fmla="*/ 165894 w 331788"/>
                <a:gd name="connsiteY21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331788" h="331788">
                  <a:moveTo>
                    <a:pt x="211137" y="211138"/>
                  </a:moveTo>
                  <a:cubicBezTo>
                    <a:pt x="211137" y="211138"/>
                    <a:pt x="211137" y="211138"/>
                    <a:pt x="211137" y="314326"/>
                  </a:cubicBezTo>
                  <a:cubicBezTo>
                    <a:pt x="262731" y="305297"/>
                    <a:pt x="305296" y="262732"/>
                    <a:pt x="314325" y="211138"/>
                  </a:cubicBezTo>
                  <a:cubicBezTo>
                    <a:pt x="314325" y="211138"/>
                    <a:pt x="314325" y="211138"/>
                    <a:pt x="211137" y="211138"/>
                  </a:cubicBezTo>
                  <a:close/>
                  <a:moveTo>
                    <a:pt x="203047" y="195263"/>
                  </a:moveTo>
                  <a:cubicBezTo>
                    <a:pt x="203047" y="195263"/>
                    <a:pt x="203047" y="195263"/>
                    <a:pt x="323713" y="195263"/>
                  </a:cubicBezTo>
                  <a:cubicBezTo>
                    <a:pt x="325010" y="195263"/>
                    <a:pt x="327605" y="196560"/>
                    <a:pt x="328903" y="197858"/>
                  </a:cubicBezTo>
                  <a:cubicBezTo>
                    <a:pt x="330200" y="199155"/>
                    <a:pt x="330200" y="201750"/>
                    <a:pt x="330200" y="204345"/>
                  </a:cubicBezTo>
                  <a:cubicBezTo>
                    <a:pt x="323713" y="270517"/>
                    <a:pt x="270516" y="323714"/>
                    <a:pt x="204344" y="330201"/>
                  </a:cubicBezTo>
                  <a:cubicBezTo>
                    <a:pt x="204344" y="330201"/>
                    <a:pt x="203047" y="330201"/>
                    <a:pt x="203047" y="330201"/>
                  </a:cubicBezTo>
                  <a:cubicBezTo>
                    <a:pt x="201749" y="330201"/>
                    <a:pt x="199154" y="330201"/>
                    <a:pt x="197857" y="328904"/>
                  </a:cubicBezTo>
                  <a:cubicBezTo>
                    <a:pt x="196559" y="327606"/>
                    <a:pt x="195262" y="325011"/>
                    <a:pt x="195262" y="323714"/>
                  </a:cubicBezTo>
                  <a:cubicBezTo>
                    <a:pt x="195262" y="323714"/>
                    <a:pt x="195262" y="323714"/>
                    <a:pt x="195262" y="203048"/>
                  </a:cubicBezTo>
                  <a:cubicBezTo>
                    <a:pt x="195262" y="199155"/>
                    <a:pt x="199154" y="195263"/>
                    <a:pt x="203047" y="195263"/>
                  </a:cubicBezTo>
                  <a:close/>
                  <a:moveTo>
                    <a:pt x="165894" y="0"/>
                  </a:moveTo>
                  <a:cubicBezTo>
                    <a:pt x="257914" y="0"/>
                    <a:pt x="331788" y="73874"/>
                    <a:pt x="331788" y="165894"/>
                  </a:cubicBezTo>
                  <a:cubicBezTo>
                    <a:pt x="331788" y="173670"/>
                    <a:pt x="325308" y="181446"/>
                    <a:pt x="316236" y="181446"/>
                  </a:cubicBezTo>
                  <a:cubicBezTo>
                    <a:pt x="316236" y="181446"/>
                    <a:pt x="316236" y="181446"/>
                    <a:pt x="181446" y="181446"/>
                  </a:cubicBezTo>
                  <a:cubicBezTo>
                    <a:pt x="181446" y="181446"/>
                    <a:pt x="181446" y="181446"/>
                    <a:pt x="181446" y="316236"/>
                  </a:cubicBezTo>
                  <a:cubicBezTo>
                    <a:pt x="181446" y="325308"/>
                    <a:pt x="173670" y="331788"/>
                    <a:pt x="165894" y="331788"/>
                  </a:cubicBezTo>
                  <a:cubicBezTo>
                    <a:pt x="73874" y="331788"/>
                    <a:pt x="0" y="257914"/>
                    <a:pt x="0" y="165894"/>
                  </a:cubicBezTo>
                  <a:cubicBezTo>
                    <a:pt x="0" y="73874"/>
                    <a:pt x="73874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4423144" y="2739587"/>
            <a:ext cx="914400" cy="914400"/>
            <a:chOff x="4423144" y="2739587"/>
            <a:chExt cx="914400" cy="914400"/>
          </a:xfrm>
        </p:grpSpPr>
        <p:sp>
          <p:nvSpPr>
            <p:cNvPr id="8" name="椭圆 7"/>
            <p:cNvSpPr/>
            <p:nvPr/>
          </p:nvSpPr>
          <p:spPr>
            <a:xfrm>
              <a:off x="4423144" y="2739587"/>
              <a:ext cx="914400" cy="9144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8" name="statistics-on-laptop_82095"/>
            <p:cNvSpPr>
              <a:spLocks noChangeAspect="1"/>
            </p:cNvSpPr>
            <p:nvPr/>
          </p:nvSpPr>
          <p:spPr bwMode="auto">
            <a:xfrm>
              <a:off x="4731947" y="3002658"/>
              <a:ext cx="296793" cy="388257"/>
            </a:xfrm>
            <a:custGeom>
              <a:avLst/>
              <a:gdLst>
                <a:gd name="connsiteX0" fmla="*/ 50800 w 252413"/>
                <a:gd name="connsiteY0" fmla="*/ 263525 h 330200"/>
                <a:gd name="connsiteX1" fmla="*/ 201613 w 252413"/>
                <a:gd name="connsiteY1" fmla="*/ 263525 h 330200"/>
                <a:gd name="connsiteX2" fmla="*/ 201613 w 252413"/>
                <a:gd name="connsiteY2" fmla="*/ 284163 h 330200"/>
                <a:gd name="connsiteX3" fmla="*/ 50800 w 252413"/>
                <a:gd name="connsiteY3" fmla="*/ 284163 h 330200"/>
                <a:gd name="connsiteX4" fmla="*/ 50800 w 252413"/>
                <a:gd name="connsiteY4" fmla="*/ 211137 h 330200"/>
                <a:gd name="connsiteX5" fmla="*/ 201613 w 252413"/>
                <a:gd name="connsiteY5" fmla="*/ 211137 h 330200"/>
                <a:gd name="connsiteX6" fmla="*/ 201613 w 252413"/>
                <a:gd name="connsiteY6" fmla="*/ 231775 h 330200"/>
                <a:gd name="connsiteX7" fmla="*/ 50800 w 252413"/>
                <a:gd name="connsiteY7" fmla="*/ 231775 h 330200"/>
                <a:gd name="connsiteX8" fmla="*/ 50800 w 252413"/>
                <a:gd name="connsiteY8" fmla="*/ 160337 h 330200"/>
                <a:gd name="connsiteX9" fmla="*/ 201613 w 252413"/>
                <a:gd name="connsiteY9" fmla="*/ 160337 h 330200"/>
                <a:gd name="connsiteX10" fmla="*/ 201613 w 252413"/>
                <a:gd name="connsiteY10" fmla="*/ 180975 h 330200"/>
                <a:gd name="connsiteX11" fmla="*/ 50800 w 252413"/>
                <a:gd name="connsiteY11" fmla="*/ 180975 h 330200"/>
                <a:gd name="connsiteX12" fmla="*/ 50800 w 252413"/>
                <a:gd name="connsiteY12" fmla="*/ 107950 h 330200"/>
                <a:gd name="connsiteX13" fmla="*/ 115888 w 252413"/>
                <a:gd name="connsiteY13" fmla="*/ 107950 h 330200"/>
                <a:gd name="connsiteX14" fmla="*/ 115888 w 252413"/>
                <a:gd name="connsiteY14" fmla="*/ 128588 h 330200"/>
                <a:gd name="connsiteX15" fmla="*/ 50800 w 252413"/>
                <a:gd name="connsiteY15" fmla="*/ 128588 h 330200"/>
                <a:gd name="connsiteX16" fmla="*/ 50800 w 252413"/>
                <a:gd name="connsiteY16" fmla="*/ 55562 h 330200"/>
                <a:gd name="connsiteX17" fmla="*/ 115888 w 252413"/>
                <a:gd name="connsiteY17" fmla="*/ 55562 h 330200"/>
                <a:gd name="connsiteX18" fmla="*/ 115888 w 252413"/>
                <a:gd name="connsiteY18" fmla="*/ 76200 h 330200"/>
                <a:gd name="connsiteX19" fmla="*/ 50800 w 252413"/>
                <a:gd name="connsiteY19" fmla="*/ 76200 h 330200"/>
                <a:gd name="connsiteX20" fmla="*/ 166688 w 252413"/>
                <a:gd name="connsiteY20" fmla="*/ 26987 h 330200"/>
                <a:gd name="connsiteX21" fmla="*/ 166688 w 252413"/>
                <a:gd name="connsiteY21" fmla="*/ 74612 h 330200"/>
                <a:gd name="connsiteX22" fmla="*/ 215901 w 252413"/>
                <a:gd name="connsiteY22" fmla="*/ 74612 h 330200"/>
                <a:gd name="connsiteX23" fmla="*/ 22225 w 252413"/>
                <a:gd name="connsiteY23" fmla="*/ 20637 h 330200"/>
                <a:gd name="connsiteX24" fmla="*/ 22225 w 252413"/>
                <a:gd name="connsiteY24" fmla="*/ 309562 h 330200"/>
                <a:gd name="connsiteX25" fmla="*/ 231775 w 252413"/>
                <a:gd name="connsiteY25" fmla="*/ 309562 h 330200"/>
                <a:gd name="connsiteX26" fmla="*/ 231775 w 252413"/>
                <a:gd name="connsiteY26" fmla="*/ 95250 h 330200"/>
                <a:gd name="connsiteX27" fmla="*/ 146050 w 252413"/>
                <a:gd name="connsiteY27" fmla="*/ 95250 h 330200"/>
                <a:gd name="connsiteX28" fmla="*/ 146050 w 252413"/>
                <a:gd name="connsiteY28" fmla="*/ 20637 h 330200"/>
                <a:gd name="connsiteX29" fmla="*/ 0 w 252413"/>
                <a:gd name="connsiteY29" fmla="*/ 0 h 330200"/>
                <a:gd name="connsiteX30" fmla="*/ 168275 w 252413"/>
                <a:gd name="connsiteY30" fmla="*/ 0 h 330200"/>
                <a:gd name="connsiteX31" fmla="*/ 252413 w 252413"/>
                <a:gd name="connsiteY31" fmla="*/ 82550 h 330200"/>
                <a:gd name="connsiteX32" fmla="*/ 252413 w 252413"/>
                <a:gd name="connsiteY32" fmla="*/ 330200 h 330200"/>
                <a:gd name="connsiteX33" fmla="*/ 0 w 252413"/>
                <a:gd name="connsiteY33" fmla="*/ 330200 h 3302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252413" h="330200">
                  <a:moveTo>
                    <a:pt x="50800" y="263525"/>
                  </a:moveTo>
                  <a:lnTo>
                    <a:pt x="201613" y="263525"/>
                  </a:lnTo>
                  <a:lnTo>
                    <a:pt x="201613" y="284163"/>
                  </a:lnTo>
                  <a:lnTo>
                    <a:pt x="50800" y="284163"/>
                  </a:lnTo>
                  <a:close/>
                  <a:moveTo>
                    <a:pt x="50800" y="211137"/>
                  </a:moveTo>
                  <a:lnTo>
                    <a:pt x="201613" y="211137"/>
                  </a:lnTo>
                  <a:lnTo>
                    <a:pt x="201613" y="231775"/>
                  </a:lnTo>
                  <a:lnTo>
                    <a:pt x="50800" y="231775"/>
                  </a:lnTo>
                  <a:close/>
                  <a:moveTo>
                    <a:pt x="50800" y="160337"/>
                  </a:moveTo>
                  <a:lnTo>
                    <a:pt x="201613" y="160337"/>
                  </a:lnTo>
                  <a:lnTo>
                    <a:pt x="201613" y="180975"/>
                  </a:lnTo>
                  <a:lnTo>
                    <a:pt x="50800" y="180975"/>
                  </a:lnTo>
                  <a:close/>
                  <a:moveTo>
                    <a:pt x="50800" y="107950"/>
                  </a:moveTo>
                  <a:lnTo>
                    <a:pt x="115888" y="107950"/>
                  </a:lnTo>
                  <a:lnTo>
                    <a:pt x="115888" y="128588"/>
                  </a:lnTo>
                  <a:lnTo>
                    <a:pt x="50800" y="128588"/>
                  </a:lnTo>
                  <a:close/>
                  <a:moveTo>
                    <a:pt x="50800" y="55562"/>
                  </a:moveTo>
                  <a:lnTo>
                    <a:pt x="115888" y="55562"/>
                  </a:lnTo>
                  <a:lnTo>
                    <a:pt x="115888" y="76200"/>
                  </a:lnTo>
                  <a:lnTo>
                    <a:pt x="50800" y="76200"/>
                  </a:lnTo>
                  <a:close/>
                  <a:moveTo>
                    <a:pt x="166688" y="26987"/>
                  </a:moveTo>
                  <a:lnTo>
                    <a:pt x="166688" y="74612"/>
                  </a:lnTo>
                  <a:lnTo>
                    <a:pt x="215901" y="74612"/>
                  </a:lnTo>
                  <a:close/>
                  <a:moveTo>
                    <a:pt x="22225" y="20637"/>
                  </a:moveTo>
                  <a:lnTo>
                    <a:pt x="22225" y="309562"/>
                  </a:lnTo>
                  <a:lnTo>
                    <a:pt x="231775" y="309562"/>
                  </a:lnTo>
                  <a:lnTo>
                    <a:pt x="231775" y="95250"/>
                  </a:lnTo>
                  <a:lnTo>
                    <a:pt x="146050" y="95250"/>
                  </a:lnTo>
                  <a:lnTo>
                    <a:pt x="146050" y="20637"/>
                  </a:lnTo>
                  <a:close/>
                  <a:moveTo>
                    <a:pt x="0" y="0"/>
                  </a:moveTo>
                  <a:lnTo>
                    <a:pt x="168275" y="0"/>
                  </a:lnTo>
                  <a:lnTo>
                    <a:pt x="252413" y="82550"/>
                  </a:lnTo>
                  <a:lnTo>
                    <a:pt x="252413" y="330200"/>
                  </a:lnTo>
                  <a:lnTo>
                    <a:pt x="0" y="33020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854456" y="3707148"/>
            <a:ext cx="914400" cy="914400"/>
            <a:chOff x="6854456" y="3707148"/>
            <a:chExt cx="914400" cy="914400"/>
          </a:xfrm>
        </p:grpSpPr>
        <p:sp>
          <p:nvSpPr>
            <p:cNvPr id="9" name="椭圆 8"/>
            <p:cNvSpPr/>
            <p:nvPr/>
          </p:nvSpPr>
          <p:spPr>
            <a:xfrm>
              <a:off x="6854456" y="3707148"/>
              <a:ext cx="914400" cy="9144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7" name="statistics-on-laptop_82095"/>
            <p:cNvSpPr>
              <a:spLocks noChangeAspect="1"/>
            </p:cNvSpPr>
            <p:nvPr/>
          </p:nvSpPr>
          <p:spPr bwMode="auto">
            <a:xfrm>
              <a:off x="7117527" y="4022204"/>
              <a:ext cx="388257" cy="280510"/>
            </a:xfrm>
            <a:custGeom>
              <a:avLst/>
              <a:gdLst>
                <a:gd name="connsiteX0" fmla="*/ 15875 w 331788"/>
                <a:gd name="connsiteY0" fmla="*/ 19464 h 239713"/>
                <a:gd name="connsiteX1" fmla="*/ 15875 w 331788"/>
                <a:gd name="connsiteY1" fmla="*/ 206376 h 239713"/>
                <a:gd name="connsiteX2" fmla="*/ 107950 w 331788"/>
                <a:gd name="connsiteY2" fmla="*/ 112713 h 239713"/>
                <a:gd name="connsiteX3" fmla="*/ 119063 w 331788"/>
                <a:gd name="connsiteY3" fmla="*/ 125413 h 239713"/>
                <a:gd name="connsiteX4" fmla="*/ 17463 w 331788"/>
                <a:gd name="connsiteY4" fmla="*/ 223838 h 239713"/>
                <a:gd name="connsiteX5" fmla="*/ 312738 w 331788"/>
                <a:gd name="connsiteY5" fmla="*/ 223838 h 239713"/>
                <a:gd name="connsiteX6" fmla="*/ 212725 w 331788"/>
                <a:gd name="connsiteY6" fmla="*/ 125413 h 239713"/>
                <a:gd name="connsiteX7" fmla="*/ 220844 w 331788"/>
                <a:gd name="connsiteY7" fmla="*/ 114588 h 239713"/>
                <a:gd name="connsiteX8" fmla="*/ 222484 w 331788"/>
                <a:gd name="connsiteY8" fmla="*/ 112947 h 239713"/>
                <a:gd name="connsiteX9" fmla="*/ 315913 w 331788"/>
                <a:gd name="connsiteY9" fmla="*/ 206376 h 239713"/>
                <a:gd name="connsiteX10" fmla="*/ 315913 w 331788"/>
                <a:gd name="connsiteY10" fmla="*/ 19464 h 239713"/>
                <a:gd name="connsiteX11" fmla="*/ 254806 w 331788"/>
                <a:gd name="connsiteY11" fmla="*/ 80606 h 239713"/>
                <a:gd name="connsiteX12" fmla="*/ 222484 w 331788"/>
                <a:gd name="connsiteY12" fmla="*/ 112947 h 239713"/>
                <a:gd name="connsiteX13" fmla="*/ 222250 w 331788"/>
                <a:gd name="connsiteY13" fmla="*/ 112713 h 239713"/>
                <a:gd name="connsiteX14" fmla="*/ 220844 w 331788"/>
                <a:gd name="connsiteY14" fmla="*/ 114588 h 239713"/>
                <a:gd name="connsiteX15" fmla="*/ 218878 w 331788"/>
                <a:gd name="connsiteY15" fmla="*/ 116556 h 239713"/>
                <a:gd name="connsiteX16" fmla="*/ 171067 w 331788"/>
                <a:gd name="connsiteY16" fmla="*/ 164394 h 239713"/>
                <a:gd name="connsiteX17" fmla="*/ 160721 w 331788"/>
                <a:gd name="connsiteY17" fmla="*/ 164394 h 239713"/>
                <a:gd name="connsiteX18" fmla="*/ 15875 w 331788"/>
                <a:gd name="connsiteY18" fmla="*/ 19464 h 239713"/>
                <a:gd name="connsiteX19" fmla="*/ 30101 w 331788"/>
                <a:gd name="connsiteY19" fmla="*/ 14288 h 239713"/>
                <a:gd name="connsiteX20" fmla="*/ 165894 w 331788"/>
                <a:gd name="connsiteY20" fmla="*/ 148866 h 239713"/>
                <a:gd name="connsiteX21" fmla="*/ 301687 w 331788"/>
                <a:gd name="connsiteY21" fmla="*/ 14288 h 239713"/>
                <a:gd name="connsiteX22" fmla="*/ 7776 w 331788"/>
                <a:gd name="connsiteY22" fmla="*/ 0 h 239713"/>
                <a:gd name="connsiteX23" fmla="*/ 324012 w 331788"/>
                <a:gd name="connsiteY23" fmla="*/ 0 h 239713"/>
                <a:gd name="connsiteX24" fmla="*/ 331788 w 331788"/>
                <a:gd name="connsiteY24" fmla="*/ 7733 h 239713"/>
                <a:gd name="connsiteX25" fmla="*/ 331788 w 331788"/>
                <a:gd name="connsiteY25" fmla="*/ 231980 h 239713"/>
                <a:gd name="connsiteX26" fmla="*/ 324012 w 331788"/>
                <a:gd name="connsiteY26" fmla="*/ 239713 h 239713"/>
                <a:gd name="connsiteX27" fmla="*/ 7776 w 331788"/>
                <a:gd name="connsiteY27" fmla="*/ 239713 h 239713"/>
                <a:gd name="connsiteX28" fmla="*/ 0 w 331788"/>
                <a:gd name="connsiteY28" fmla="*/ 231980 h 239713"/>
                <a:gd name="connsiteX29" fmla="*/ 0 w 331788"/>
                <a:gd name="connsiteY29" fmla="*/ 7733 h 239713"/>
                <a:gd name="connsiteX30" fmla="*/ 7776 w 331788"/>
                <a:gd name="connsiteY30" fmla="*/ 0 h 23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331788" h="239713">
                  <a:moveTo>
                    <a:pt x="15875" y="19464"/>
                  </a:moveTo>
                  <a:lnTo>
                    <a:pt x="15875" y="206376"/>
                  </a:lnTo>
                  <a:lnTo>
                    <a:pt x="107950" y="112713"/>
                  </a:lnTo>
                  <a:lnTo>
                    <a:pt x="119063" y="125413"/>
                  </a:lnTo>
                  <a:lnTo>
                    <a:pt x="17463" y="223838"/>
                  </a:lnTo>
                  <a:lnTo>
                    <a:pt x="312738" y="223838"/>
                  </a:lnTo>
                  <a:lnTo>
                    <a:pt x="212725" y="125413"/>
                  </a:lnTo>
                  <a:lnTo>
                    <a:pt x="220844" y="114588"/>
                  </a:lnTo>
                  <a:lnTo>
                    <a:pt x="222484" y="112947"/>
                  </a:lnTo>
                  <a:lnTo>
                    <a:pt x="315913" y="206376"/>
                  </a:lnTo>
                  <a:lnTo>
                    <a:pt x="315913" y="19464"/>
                  </a:lnTo>
                  <a:cubicBezTo>
                    <a:pt x="315913" y="19464"/>
                    <a:pt x="315913" y="19464"/>
                    <a:pt x="254806" y="80606"/>
                  </a:cubicBezTo>
                  <a:lnTo>
                    <a:pt x="222484" y="112947"/>
                  </a:lnTo>
                  <a:lnTo>
                    <a:pt x="222250" y="112713"/>
                  </a:lnTo>
                  <a:lnTo>
                    <a:pt x="220844" y="114588"/>
                  </a:lnTo>
                  <a:lnTo>
                    <a:pt x="218878" y="116556"/>
                  </a:lnTo>
                  <a:cubicBezTo>
                    <a:pt x="205015" y="130426"/>
                    <a:pt x="189173" y="146278"/>
                    <a:pt x="171067" y="164394"/>
                  </a:cubicBezTo>
                  <a:cubicBezTo>
                    <a:pt x="168481" y="168276"/>
                    <a:pt x="163308" y="168276"/>
                    <a:pt x="160721" y="164394"/>
                  </a:cubicBezTo>
                  <a:cubicBezTo>
                    <a:pt x="160721" y="164394"/>
                    <a:pt x="160721" y="164394"/>
                    <a:pt x="15875" y="19464"/>
                  </a:cubicBezTo>
                  <a:close/>
                  <a:moveTo>
                    <a:pt x="30101" y="14288"/>
                  </a:moveTo>
                  <a:cubicBezTo>
                    <a:pt x="30101" y="14288"/>
                    <a:pt x="30101" y="14288"/>
                    <a:pt x="165894" y="148866"/>
                  </a:cubicBezTo>
                  <a:cubicBezTo>
                    <a:pt x="165894" y="148866"/>
                    <a:pt x="165894" y="148866"/>
                    <a:pt x="301687" y="14288"/>
                  </a:cubicBezTo>
                  <a:close/>
                  <a:moveTo>
                    <a:pt x="7776" y="0"/>
                  </a:moveTo>
                  <a:cubicBezTo>
                    <a:pt x="7776" y="0"/>
                    <a:pt x="7776" y="0"/>
                    <a:pt x="324012" y="0"/>
                  </a:cubicBezTo>
                  <a:cubicBezTo>
                    <a:pt x="327900" y="0"/>
                    <a:pt x="331788" y="3866"/>
                    <a:pt x="331788" y="7733"/>
                  </a:cubicBezTo>
                  <a:cubicBezTo>
                    <a:pt x="331788" y="7733"/>
                    <a:pt x="331788" y="7733"/>
                    <a:pt x="331788" y="231980"/>
                  </a:cubicBezTo>
                  <a:cubicBezTo>
                    <a:pt x="331788" y="235847"/>
                    <a:pt x="327900" y="239713"/>
                    <a:pt x="324012" y="239713"/>
                  </a:cubicBezTo>
                  <a:cubicBezTo>
                    <a:pt x="324012" y="239713"/>
                    <a:pt x="324012" y="239713"/>
                    <a:pt x="7776" y="239713"/>
                  </a:cubicBezTo>
                  <a:cubicBezTo>
                    <a:pt x="3888" y="239713"/>
                    <a:pt x="0" y="235847"/>
                    <a:pt x="0" y="231980"/>
                  </a:cubicBezTo>
                  <a:cubicBezTo>
                    <a:pt x="0" y="231980"/>
                    <a:pt x="0" y="231980"/>
                    <a:pt x="0" y="7733"/>
                  </a:cubicBezTo>
                  <a:cubicBezTo>
                    <a:pt x="0" y="3866"/>
                    <a:pt x="3888" y="0"/>
                    <a:pt x="77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9285768" y="2828259"/>
            <a:ext cx="914400" cy="914400"/>
            <a:chOff x="9285768" y="2828259"/>
            <a:chExt cx="914400" cy="914400"/>
          </a:xfrm>
        </p:grpSpPr>
        <p:sp>
          <p:nvSpPr>
            <p:cNvPr id="10" name="椭圆 9"/>
            <p:cNvSpPr/>
            <p:nvPr/>
          </p:nvSpPr>
          <p:spPr>
            <a:xfrm>
              <a:off x="9285768" y="2828259"/>
              <a:ext cx="914400" cy="9144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5" name="statistics-on-laptop_82095"/>
            <p:cNvSpPr>
              <a:spLocks noChangeAspect="1"/>
            </p:cNvSpPr>
            <p:nvPr/>
          </p:nvSpPr>
          <p:spPr bwMode="auto">
            <a:xfrm>
              <a:off x="9548839" y="3132031"/>
              <a:ext cx="388257" cy="305938"/>
            </a:xfrm>
            <a:custGeom>
              <a:avLst/>
              <a:gdLst>
                <a:gd name="connsiteX0" fmla="*/ 238459 w 328388"/>
                <a:gd name="connsiteY0" fmla="*/ 133350 h 258763"/>
                <a:gd name="connsiteX1" fmla="*/ 229503 w 328388"/>
                <a:gd name="connsiteY1" fmla="*/ 144992 h 258763"/>
                <a:gd name="connsiteX2" fmla="*/ 234621 w 328388"/>
                <a:gd name="connsiteY2" fmla="*/ 160514 h 258763"/>
                <a:gd name="connsiteX3" fmla="*/ 205193 w 328388"/>
                <a:gd name="connsiteY3" fmla="*/ 190265 h 258763"/>
                <a:gd name="connsiteX4" fmla="*/ 177045 w 328388"/>
                <a:gd name="connsiteY4" fmla="*/ 160514 h 258763"/>
                <a:gd name="connsiteX5" fmla="*/ 178324 w 328388"/>
                <a:gd name="connsiteY5" fmla="*/ 150166 h 258763"/>
                <a:gd name="connsiteX6" fmla="*/ 166808 w 328388"/>
                <a:gd name="connsiteY6" fmla="*/ 142405 h 258763"/>
                <a:gd name="connsiteX7" fmla="*/ 162970 w 328388"/>
                <a:gd name="connsiteY7" fmla="*/ 160514 h 258763"/>
                <a:gd name="connsiteX8" fmla="*/ 205193 w 328388"/>
                <a:gd name="connsiteY8" fmla="*/ 203200 h 258763"/>
                <a:gd name="connsiteX9" fmla="*/ 248695 w 328388"/>
                <a:gd name="connsiteY9" fmla="*/ 160514 h 258763"/>
                <a:gd name="connsiteX10" fmla="*/ 238459 w 328388"/>
                <a:gd name="connsiteY10" fmla="*/ 133350 h 258763"/>
                <a:gd name="connsiteX11" fmla="*/ 205629 w 328388"/>
                <a:gd name="connsiteY11" fmla="*/ 117475 h 258763"/>
                <a:gd name="connsiteX12" fmla="*/ 175670 w 328388"/>
                <a:gd name="connsiteY12" fmla="*/ 129084 h 258763"/>
                <a:gd name="connsiteX13" fmla="*/ 188696 w 328388"/>
                <a:gd name="connsiteY13" fmla="*/ 138113 h 258763"/>
                <a:gd name="connsiteX14" fmla="*/ 205629 w 328388"/>
                <a:gd name="connsiteY14" fmla="*/ 131664 h 258763"/>
                <a:gd name="connsiteX15" fmla="*/ 218655 w 328388"/>
                <a:gd name="connsiteY15" fmla="*/ 134244 h 258763"/>
                <a:gd name="connsiteX16" fmla="*/ 226470 w 328388"/>
                <a:gd name="connsiteY16" fmla="*/ 122635 h 258763"/>
                <a:gd name="connsiteX17" fmla="*/ 205629 w 328388"/>
                <a:gd name="connsiteY17" fmla="*/ 117475 h 258763"/>
                <a:gd name="connsiteX18" fmla="*/ 299177 w 328388"/>
                <a:gd name="connsiteY18" fmla="*/ 0 h 258763"/>
                <a:gd name="connsiteX19" fmla="*/ 312121 w 328388"/>
                <a:gd name="connsiteY19" fmla="*/ 2588 h 258763"/>
                <a:gd name="connsiteX20" fmla="*/ 325066 w 328388"/>
                <a:gd name="connsiteY20" fmla="*/ 41402 h 258763"/>
                <a:gd name="connsiteX21" fmla="*/ 299177 w 328388"/>
                <a:gd name="connsiteY21" fmla="*/ 58222 h 258763"/>
                <a:gd name="connsiteX22" fmla="*/ 292705 w 328388"/>
                <a:gd name="connsiteY22" fmla="*/ 56928 h 258763"/>
                <a:gd name="connsiteX23" fmla="*/ 247400 w 328388"/>
                <a:gd name="connsiteY23" fmla="*/ 119031 h 258763"/>
                <a:gd name="connsiteX24" fmla="*/ 262933 w 328388"/>
                <a:gd name="connsiteY24" fmla="*/ 159139 h 258763"/>
                <a:gd name="connsiteX25" fmla="*/ 251284 w 328388"/>
                <a:gd name="connsiteY25" fmla="*/ 195366 h 258763"/>
                <a:gd name="connsiteX26" fmla="*/ 275878 w 328388"/>
                <a:gd name="connsiteY26" fmla="*/ 217361 h 258763"/>
                <a:gd name="connsiteX27" fmla="*/ 304355 w 328388"/>
                <a:gd name="connsiteY27" fmla="*/ 244531 h 258763"/>
                <a:gd name="connsiteX28" fmla="*/ 305649 w 328388"/>
                <a:gd name="connsiteY28" fmla="*/ 256176 h 258763"/>
                <a:gd name="connsiteX29" fmla="*/ 299177 w 328388"/>
                <a:gd name="connsiteY29" fmla="*/ 258763 h 258763"/>
                <a:gd name="connsiteX30" fmla="*/ 294000 w 328388"/>
                <a:gd name="connsiteY30" fmla="*/ 256176 h 258763"/>
                <a:gd name="connsiteX31" fmla="*/ 240928 w 328388"/>
                <a:gd name="connsiteY31" fmla="*/ 205717 h 258763"/>
                <a:gd name="connsiteX32" fmla="*/ 204684 w 328388"/>
                <a:gd name="connsiteY32" fmla="*/ 217361 h 258763"/>
                <a:gd name="connsiteX33" fmla="*/ 146435 w 328388"/>
                <a:gd name="connsiteY33" fmla="*/ 159139 h 258763"/>
                <a:gd name="connsiteX34" fmla="*/ 154201 w 328388"/>
                <a:gd name="connsiteY34" fmla="*/ 131969 h 258763"/>
                <a:gd name="connsiteX35" fmla="*/ 119252 w 328388"/>
                <a:gd name="connsiteY35" fmla="*/ 107387 h 258763"/>
                <a:gd name="connsiteX36" fmla="*/ 98541 w 328388"/>
                <a:gd name="connsiteY36" fmla="*/ 116443 h 258763"/>
                <a:gd name="connsiteX37" fmla="*/ 85597 w 328388"/>
                <a:gd name="connsiteY37" fmla="*/ 113856 h 258763"/>
                <a:gd name="connsiteX38" fmla="*/ 49353 w 328388"/>
                <a:gd name="connsiteY38" fmla="*/ 160433 h 258763"/>
                <a:gd name="connsiteX39" fmla="*/ 54531 w 328388"/>
                <a:gd name="connsiteY39" fmla="*/ 194072 h 258763"/>
                <a:gd name="connsiteX40" fmla="*/ 28642 w 328388"/>
                <a:gd name="connsiteY40" fmla="*/ 209598 h 258763"/>
                <a:gd name="connsiteX41" fmla="*/ 15698 w 328388"/>
                <a:gd name="connsiteY41" fmla="*/ 207011 h 258763"/>
                <a:gd name="connsiteX42" fmla="*/ 2754 w 328388"/>
                <a:gd name="connsiteY42" fmla="*/ 168196 h 258763"/>
                <a:gd name="connsiteX43" fmla="*/ 28642 w 328388"/>
                <a:gd name="connsiteY43" fmla="*/ 151376 h 258763"/>
                <a:gd name="connsiteX44" fmla="*/ 36409 w 328388"/>
                <a:gd name="connsiteY44" fmla="*/ 152670 h 258763"/>
                <a:gd name="connsiteX45" fmla="*/ 73947 w 328388"/>
                <a:gd name="connsiteY45" fmla="*/ 103505 h 258763"/>
                <a:gd name="connsiteX46" fmla="*/ 72653 w 328388"/>
                <a:gd name="connsiteY46" fmla="*/ 75041 h 258763"/>
                <a:gd name="connsiteX47" fmla="*/ 98541 w 328388"/>
                <a:gd name="connsiteY47" fmla="*/ 58222 h 258763"/>
                <a:gd name="connsiteX48" fmla="*/ 111485 w 328388"/>
                <a:gd name="connsiteY48" fmla="*/ 62103 h 258763"/>
                <a:gd name="connsiteX49" fmla="*/ 125724 w 328388"/>
                <a:gd name="connsiteY49" fmla="*/ 94448 h 258763"/>
                <a:gd name="connsiteX50" fmla="*/ 163262 w 328388"/>
                <a:gd name="connsiteY50" fmla="*/ 119031 h 258763"/>
                <a:gd name="connsiteX51" fmla="*/ 204684 w 328388"/>
                <a:gd name="connsiteY51" fmla="*/ 100917 h 258763"/>
                <a:gd name="connsiteX52" fmla="*/ 234456 w 328388"/>
                <a:gd name="connsiteY52" fmla="*/ 109974 h 258763"/>
                <a:gd name="connsiteX53" fmla="*/ 279761 w 328388"/>
                <a:gd name="connsiteY53" fmla="*/ 49165 h 258763"/>
                <a:gd name="connsiteX54" fmla="*/ 273289 w 328388"/>
                <a:gd name="connsiteY54" fmla="*/ 15526 h 258763"/>
                <a:gd name="connsiteX55" fmla="*/ 299177 w 328388"/>
                <a:gd name="connsiteY55" fmla="*/ 0 h 2587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</a:cxnLst>
              <a:rect l="l" t="t" r="r" b="b"/>
              <a:pathLst>
                <a:path w="328388" h="258763">
                  <a:moveTo>
                    <a:pt x="238459" y="133350"/>
                  </a:moveTo>
                  <a:cubicBezTo>
                    <a:pt x="238459" y="133350"/>
                    <a:pt x="238459" y="133350"/>
                    <a:pt x="229503" y="144992"/>
                  </a:cubicBezTo>
                  <a:cubicBezTo>
                    <a:pt x="232062" y="148872"/>
                    <a:pt x="234621" y="155340"/>
                    <a:pt x="234621" y="160514"/>
                  </a:cubicBezTo>
                  <a:cubicBezTo>
                    <a:pt x="234621" y="177330"/>
                    <a:pt x="221826" y="190265"/>
                    <a:pt x="205193" y="190265"/>
                  </a:cubicBezTo>
                  <a:cubicBezTo>
                    <a:pt x="189839" y="190265"/>
                    <a:pt x="177045" y="177330"/>
                    <a:pt x="177045" y="160514"/>
                  </a:cubicBezTo>
                  <a:cubicBezTo>
                    <a:pt x="177045" y="156633"/>
                    <a:pt x="178324" y="154046"/>
                    <a:pt x="178324" y="150166"/>
                  </a:cubicBezTo>
                  <a:cubicBezTo>
                    <a:pt x="178324" y="150166"/>
                    <a:pt x="178324" y="150166"/>
                    <a:pt x="166808" y="142405"/>
                  </a:cubicBezTo>
                  <a:cubicBezTo>
                    <a:pt x="164249" y="147579"/>
                    <a:pt x="162970" y="154046"/>
                    <a:pt x="162970" y="160514"/>
                  </a:cubicBezTo>
                  <a:cubicBezTo>
                    <a:pt x="162970" y="185091"/>
                    <a:pt x="182162" y="203200"/>
                    <a:pt x="205193" y="203200"/>
                  </a:cubicBezTo>
                  <a:cubicBezTo>
                    <a:pt x="229503" y="203200"/>
                    <a:pt x="248695" y="185091"/>
                    <a:pt x="248695" y="160514"/>
                  </a:cubicBezTo>
                  <a:cubicBezTo>
                    <a:pt x="248695" y="150166"/>
                    <a:pt x="244857" y="141111"/>
                    <a:pt x="238459" y="133350"/>
                  </a:cubicBezTo>
                  <a:close/>
                  <a:moveTo>
                    <a:pt x="205629" y="117475"/>
                  </a:moveTo>
                  <a:cubicBezTo>
                    <a:pt x="193906" y="117475"/>
                    <a:pt x="183486" y="122635"/>
                    <a:pt x="175670" y="129084"/>
                  </a:cubicBezTo>
                  <a:cubicBezTo>
                    <a:pt x="175670" y="129084"/>
                    <a:pt x="175670" y="129084"/>
                    <a:pt x="188696" y="138113"/>
                  </a:cubicBezTo>
                  <a:cubicBezTo>
                    <a:pt x="192604" y="134244"/>
                    <a:pt x="199116" y="131664"/>
                    <a:pt x="205629" y="131664"/>
                  </a:cubicBezTo>
                  <a:cubicBezTo>
                    <a:pt x="210839" y="131664"/>
                    <a:pt x="214747" y="132954"/>
                    <a:pt x="218655" y="134244"/>
                  </a:cubicBezTo>
                  <a:cubicBezTo>
                    <a:pt x="218655" y="134244"/>
                    <a:pt x="218655" y="134244"/>
                    <a:pt x="226470" y="122635"/>
                  </a:cubicBezTo>
                  <a:cubicBezTo>
                    <a:pt x="221260" y="120055"/>
                    <a:pt x="213445" y="117475"/>
                    <a:pt x="205629" y="117475"/>
                  </a:cubicBezTo>
                  <a:close/>
                  <a:moveTo>
                    <a:pt x="299177" y="0"/>
                  </a:moveTo>
                  <a:cubicBezTo>
                    <a:pt x="304355" y="0"/>
                    <a:pt x="308238" y="1294"/>
                    <a:pt x="312121" y="2588"/>
                  </a:cubicBezTo>
                  <a:cubicBezTo>
                    <a:pt x="326360" y="10350"/>
                    <a:pt x="332832" y="27170"/>
                    <a:pt x="325066" y="41402"/>
                  </a:cubicBezTo>
                  <a:cubicBezTo>
                    <a:pt x="321182" y="51752"/>
                    <a:pt x="310827" y="58222"/>
                    <a:pt x="299177" y="58222"/>
                  </a:cubicBezTo>
                  <a:cubicBezTo>
                    <a:pt x="297883" y="58222"/>
                    <a:pt x="295294" y="56928"/>
                    <a:pt x="292705" y="56928"/>
                  </a:cubicBezTo>
                  <a:cubicBezTo>
                    <a:pt x="292705" y="56928"/>
                    <a:pt x="292705" y="56928"/>
                    <a:pt x="247400" y="119031"/>
                  </a:cubicBezTo>
                  <a:cubicBezTo>
                    <a:pt x="257756" y="129382"/>
                    <a:pt x="262933" y="143614"/>
                    <a:pt x="262933" y="159139"/>
                  </a:cubicBezTo>
                  <a:cubicBezTo>
                    <a:pt x="262933" y="173371"/>
                    <a:pt x="259050" y="185016"/>
                    <a:pt x="251284" y="195366"/>
                  </a:cubicBezTo>
                  <a:cubicBezTo>
                    <a:pt x="251284" y="195366"/>
                    <a:pt x="251284" y="195366"/>
                    <a:pt x="275878" y="217361"/>
                  </a:cubicBezTo>
                  <a:cubicBezTo>
                    <a:pt x="275878" y="217361"/>
                    <a:pt x="275878" y="217361"/>
                    <a:pt x="304355" y="244531"/>
                  </a:cubicBezTo>
                  <a:cubicBezTo>
                    <a:pt x="308238" y="248413"/>
                    <a:pt x="308238" y="252294"/>
                    <a:pt x="305649" y="256176"/>
                  </a:cubicBezTo>
                  <a:cubicBezTo>
                    <a:pt x="304355" y="257469"/>
                    <a:pt x="301766" y="258763"/>
                    <a:pt x="299177" y="258763"/>
                  </a:cubicBezTo>
                  <a:cubicBezTo>
                    <a:pt x="297883" y="258763"/>
                    <a:pt x="296588" y="257469"/>
                    <a:pt x="294000" y="256176"/>
                  </a:cubicBezTo>
                  <a:cubicBezTo>
                    <a:pt x="294000" y="256176"/>
                    <a:pt x="294000" y="256176"/>
                    <a:pt x="240928" y="205717"/>
                  </a:cubicBezTo>
                  <a:cubicBezTo>
                    <a:pt x="230573" y="213480"/>
                    <a:pt x="218923" y="217361"/>
                    <a:pt x="204684" y="217361"/>
                  </a:cubicBezTo>
                  <a:cubicBezTo>
                    <a:pt x="172323" y="217361"/>
                    <a:pt x="146435" y="191485"/>
                    <a:pt x="146435" y="159139"/>
                  </a:cubicBezTo>
                  <a:cubicBezTo>
                    <a:pt x="146435" y="150083"/>
                    <a:pt x="149024" y="139732"/>
                    <a:pt x="154201" y="131969"/>
                  </a:cubicBezTo>
                  <a:cubicBezTo>
                    <a:pt x="154201" y="131969"/>
                    <a:pt x="154201" y="131969"/>
                    <a:pt x="119252" y="107387"/>
                  </a:cubicBezTo>
                  <a:cubicBezTo>
                    <a:pt x="114074" y="113856"/>
                    <a:pt x="106308" y="116443"/>
                    <a:pt x="98541" y="116443"/>
                  </a:cubicBezTo>
                  <a:cubicBezTo>
                    <a:pt x="93363" y="116443"/>
                    <a:pt x="89480" y="115149"/>
                    <a:pt x="85597" y="113856"/>
                  </a:cubicBezTo>
                  <a:cubicBezTo>
                    <a:pt x="85597" y="113856"/>
                    <a:pt x="85597" y="113856"/>
                    <a:pt x="49353" y="160433"/>
                  </a:cubicBezTo>
                  <a:cubicBezTo>
                    <a:pt x="58414" y="168196"/>
                    <a:pt x="61003" y="182428"/>
                    <a:pt x="54531" y="194072"/>
                  </a:cubicBezTo>
                  <a:cubicBezTo>
                    <a:pt x="50648" y="203129"/>
                    <a:pt x="40292" y="209598"/>
                    <a:pt x="28642" y="209598"/>
                  </a:cubicBezTo>
                  <a:cubicBezTo>
                    <a:pt x="24759" y="209598"/>
                    <a:pt x="20876" y="208304"/>
                    <a:pt x="15698" y="207011"/>
                  </a:cubicBezTo>
                  <a:cubicBezTo>
                    <a:pt x="1459" y="199248"/>
                    <a:pt x="-3718" y="182428"/>
                    <a:pt x="2754" y="168196"/>
                  </a:cubicBezTo>
                  <a:cubicBezTo>
                    <a:pt x="7932" y="157846"/>
                    <a:pt x="18287" y="151376"/>
                    <a:pt x="28642" y="151376"/>
                  </a:cubicBezTo>
                  <a:cubicBezTo>
                    <a:pt x="31231" y="151376"/>
                    <a:pt x="33820" y="152670"/>
                    <a:pt x="36409" y="152670"/>
                  </a:cubicBezTo>
                  <a:cubicBezTo>
                    <a:pt x="36409" y="152670"/>
                    <a:pt x="36409" y="152670"/>
                    <a:pt x="73947" y="103505"/>
                  </a:cubicBezTo>
                  <a:cubicBezTo>
                    <a:pt x="68769" y="95742"/>
                    <a:pt x="67475" y="84098"/>
                    <a:pt x="72653" y="75041"/>
                  </a:cubicBezTo>
                  <a:cubicBezTo>
                    <a:pt x="76536" y="64691"/>
                    <a:pt x="86891" y="58222"/>
                    <a:pt x="98541" y="58222"/>
                  </a:cubicBezTo>
                  <a:cubicBezTo>
                    <a:pt x="102424" y="58222"/>
                    <a:pt x="106308" y="59515"/>
                    <a:pt x="111485" y="62103"/>
                  </a:cubicBezTo>
                  <a:cubicBezTo>
                    <a:pt x="123135" y="67278"/>
                    <a:pt x="129607" y="81510"/>
                    <a:pt x="125724" y="94448"/>
                  </a:cubicBezTo>
                  <a:cubicBezTo>
                    <a:pt x="125724" y="94448"/>
                    <a:pt x="125724" y="94448"/>
                    <a:pt x="163262" y="119031"/>
                  </a:cubicBezTo>
                  <a:cubicBezTo>
                    <a:pt x="173618" y="108680"/>
                    <a:pt x="187857" y="100917"/>
                    <a:pt x="204684" y="100917"/>
                  </a:cubicBezTo>
                  <a:cubicBezTo>
                    <a:pt x="216334" y="100917"/>
                    <a:pt x="226690" y="104799"/>
                    <a:pt x="234456" y="109974"/>
                  </a:cubicBezTo>
                  <a:cubicBezTo>
                    <a:pt x="234456" y="109974"/>
                    <a:pt x="234456" y="109974"/>
                    <a:pt x="279761" y="49165"/>
                  </a:cubicBezTo>
                  <a:cubicBezTo>
                    <a:pt x="270700" y="41402"/>
                    <a:pt x="268111" y="27170"/>
                    <a:pt x="273289" y="15526"/>
                  </a:cubicBezTo>
                  <a:cubicBezTo>
                    <a:pt x="278466" y="6469"/>
                    <a:pt x="288822" y="0"/>
                    <a:pt x="29917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839307" y="4779949"/>
            <a:ext cx="3109230" cy="2106950"/>
            <a:chOff x="1818113" y="1981592"/>
            <a:chExt cx="3109230" cy="2106950"/>
          </a:xfrm>
        </p:grpSpPr>
        <p:sp>
          <p:nvSpPr>
            <p:cNvPr id="13" name="矩形 12"/>
            <p:cNvSpPr/>
            <p:nvPr/>
          </p:nvSpPr>
          <p:spPr>
            <a:xfrm>
              <a:off x="1818114" y="2334216"/>
              <a:ext cx="3109229" cy="175432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defRPr/>
              </a:pP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python: 3.x</a:t>
              </a:r>
              <a:b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</a:b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tensorflow: 1.x</a:t>
              </a:r>
              <a:b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</a:b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jieba</a:t>
              </a:r>
              <a:b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</a:b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word2vec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1818113" y="1981592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环境要求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113836" y="324002"/>
            <a:ext cx="3109229" cy="2453929"/>
            <a:chOff x="1818749" y="2022172"/>
            <a:chExt cx="3109229" cy="2453929"/>
          </a:xfrm>
        </p:grpSpPr>
        <p:sp>
          <p:nvSpPr>
            <p:cNvPr id="16" name="矩形 15"/>
            <p:cNvSpPr/>
            <p:nvPr/>
          </p:nvSpPr>
          <p:spPr>
            <a:xfrm>
              <a:off x="1818749" y="2306276"/>
              <a:ext cx="3109229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垂直领域搭建问答系统的框架很多，这里使用最简单的方法：把垃圾分类的问题分成</a:t>
              </a:r>
              <a:r>
                <a:rPr lang="en-US" altLang="zh-CN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8</a:t>
              </a:r>
              <a:r>
                <a:rPr lang="zh-CN" alt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大类，每个类别给一个随机设定的回答。</a:t>
              </a:r>
              <a:endParaRPr kumimoji="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lt"/>
              </a:endParaRPr>
            </a:p>
          </p:txBody>
        </p:sp>
        <p:sp>
          <p:nvSpPr>
            <p:cNvPr id="17" name="矩形 16"/>
            <p:cNvSpPr/>
            <p:nvPr/>
          </p:nvSpPr>
          <p:spPr>
            <a:xfrm>
              <a:off x="2315873" y="2022172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算法框架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699197" y="4936604"/>
            <a:ext cx="3109230" cy="1275954"/>
            <a:chOff x="1818113" y="1981592"/>
            <a:chExt cx="3109230" cy="1275954"/>
          </a:xfrm>
        </p:grpSpPr>
        <p:sp>
          <p:nvSpPr>
            <p:cNvPr id="19" name="矩形 18"/>
            <p:cNvSpPr/>
            <p:nvPr/>
          </p:nvSpPr>
          <p:spPr>
            <a:xfrm>
              <a:off x="1818114" y="2334216"/>
              <a:ext cx="3109229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模型训练：</a:t>
              </a:r>
              <a:r>
                <a:rPr lang="en-US" altLang="zh-CN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train.py</a:t>
              </a:r>
            </a:p>
            <a:p>
              <a:pPr marL="0" marR="0" lvl="0" indent="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模型评估：</a:t>
              </a:r>
              <a:r>
                <a:rPr lang="en-US" altLang="zh-CN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eval.py</a:t>
              </a:r>
              <a:endPara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50000"/>
                    <a:lumOff val="50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1818113" y="1981592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实战代码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7958194" y="2154237"/>
            <a:ext cx="22419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 smtClean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测试结果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9643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3" presetClass="entr" presetSubtype="3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3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3" presetClass="entr" presetSubtype="3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3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(6*min(max(#ppt_w*#ppt_h,.3),1)-7.4)/-.7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(6*min(max(#ppt_w*#ppt_h,.3),1)-7.4)/-.7*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250"/>
                            </p:stCondLst>
                            <p:childTnLst>
                              <p:par>
                                <p:cTn id="4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ldLvl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3" name="椭圆 2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文本框 263"/>
          <p:cNvSpPr txBox="1"/>
          <p:nvPr/>
        </p:nvSpPr>
        <p:spPr>
          <a:xfrm>
            <a:off x="960755" y="481330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算法框架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920190" y="445140"/>
            <a:ext cx="6159646" cy="3906652"/>
            <a:chOff x="5138554" y="2008064"/>
            <a:chExt cx="6159646" cy="3906652"/>
          </a:xfrm>
        </p:grpSpPr>
        <p:sp>
          <p:nvSpPr>
            <p:cNvPr id="8" name="Rounded Rectangle 18"/>
            <p:cNvSpPr/>
            <p:nvPr/>
          </p:nvSpPr>
          <p:spPr>
            <a:xfrm>
              <a:off x="5138554" y="2008064"/>
              <a:ext cx="1929095" cy="3906652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9" name="Rectangle 22"/>
            <p:cNvSpPr/>
            <p:nvPr/>
          </p:nvSpPr>
          <p:spPr>
            <a:xfrm>
              <a:off x="5644136" y="2273853"/>
              <a:ext cx="917930" cy="917930"/>
            </a:xfrm>
            <a:prstGeom prst="rect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Open Sans" pitchFamily="34" charset="0"/>
                  <a:sym typeface="+mn-ea"/>
                </a:rPr>
                <a:t>一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Open Sans" pitchFamily="34" charset="0"/>
                <a:sym typeface="+mn-ea"/>
              </a:endParaRPr>
            </a:p>
          </p:txBody>
        </p:sp>
        <p:sp>
          <p:nvSpPr>
            <p:cNvPr id="10" name="Rounded Rectangle 23"/>
            <p:cNvSpPr/>
            <p:nvPr/>
          </p:nvSpPr>
          <p:spPr>
            <a:xfrm>
              <a:off x="7260558" y="2008064"/>
              <a:ext cx="1929095" cy="3881939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1" name="Rectangle 25"/>
            <p:cNvSpPr/>
            <p:nvPr/>
          </p:nvSpPr>
          <p:spPr>
            <a:xfrm>
              <a:off x="7766141" y="2264328"/>
              <a:ext cx="917930" cy="917930"/>
            </a:xfrm>
            <a:prstGeom prst="rect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二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endParaRPr>
            </a:p>
          </p:txBody>
        </p:sp>
        <p:sp>
          <p:nvSpPr>
            <p:cNvPr id="12" name="Rounded Rectangle 26"/>
            <p:cNvSpPr/>
            <p:nvPr/>
          </p:nvSpPr>
          <p:spPr>
            <a:xfrm>
              <a:off x="9369105" y="2008064"/>
              <a:ext cx="1929095" cy="3857225"/>
            </a:xfrm>
            <a:prstGeom prst="roundRect">
              <a:avLst>
                <a:gd name="adj" fmla="val 5186"/>
              </a:avLst>
            </a:prstGeom>
            <a:noFill/>
            <a:ln w="9525">
              <a:solidFill>
                <a:srgbClr val="6AE7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3" name="Rectangle 28"/>
            <p:cNvSpPr/>
            <p:nvPr/>
          </p:nvSpPr>
          <p:spPr>
            <a:xfrm>
              <a:off x="9874687" y="2264328"/>
              <a:ext cx="917930" cy="917930"/>
            </a:xfrm>
            <a:prstGeom prst="rect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对比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4" name="矩形 13"/>
            <p:cNvSpPr/>
            <p:nvPr/>
          </p:nvSpPr>
          <p:spPr>
            <a:xfrm>
              <a:off x="5286509" y="3544129"/>
              <a:ext cx="163322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1、word2vec + </a:t>
              </a:r>
              <a:r>
                <a:rPr lang="en-US" sz="1200" dirty="0" err="1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TextCNN</a:t>
              </a:r>
              <a:r>
                <a:rPr 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</a:t>
              </a:r>
              <a:r>
                <a:rPr lang="zh-CN" alt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搭建模型</a:t>
              </a:r>
              <a:br>
                <a:rPr lang="zh-CN" alt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</a:br>
              <a:r>
                <a:rPr lang="en-US" altLang="zh-CN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2</a:t>
              </a:r>
              <a:r>
                <a:rPr lang="zh-CN" alt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、类别问答映射表做回答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endParaRPr>
            </a:p>
          </p:txBody>
        </p:sp>
        <p:sp>
          <p:nvSpPr>
            <p:cNvPr id="15" name="矩形 14"/>
            <p:cNvSpPr/>
            <p:nvPr/>
          </p:nvSpPr>
          <p:spPr>
            <a:xfrm>
              <a:off x="7422014" y="3565084"/>
              <a:ext cx="1605915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1、word2index + </a:t>
              </a:r>
              <a:r>
                <a:rPr lang="en-US" sz="1200" dirty="0" err="1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TextCNN</a:t>
              </a:r>
              <a:r>
                <a:rPr 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</a:t>
              </a:r>
              <a:r>
                <a:rPr lang="zh-CN" alt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搭建模型</a:t>
              </a:r>
              <a:br>
                <a:rPr lang="zh-CN" alt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</a:br>
              <a:r>
                <a:rPr lang="en-US" altLang="zh-CN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2</a:t>
              </a:r>
              <a:r>
                <a:rPr lang="zh-CN" alt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、类别问答映射表做回答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6" name="矩形 15"/>
            <p:cNvSpPr/>
            <p:nvPr/>
          </p:nvSpPr>
          <p:spPr>
            <a:xfrm>
              <a:off x="9507989" y="3565084"/>
              <a:ext cx="1650365" cy="230832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  <a:defRPr/>
              </a:pPr>
              <a:r>
                <a:rPr lang="zh-CN" alt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 </a:t>
              </a:r>
              <a:r>
                <a:rPr lang="en-US" altLang="zh-CN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1</a:t>
              </a:r>
              <a:r>
                <a:rPr lang="zh-CN" alt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、方法一在语义上面比较优势大，但对训练语料小（百级、千级）的时候模型效果不太好</a:t>
              </a:r>
              <a:br>
                <a:rPr lang="zh-CN" alt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</a:br>
              <a:r>
                <a:rPr lang="en-US" altLang="zh-CN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2</a:t>
              </a:r>
              <a:r>
                <a:rPr lang="zh-CN" altLang="en-US" sz="1200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、方法二在较小语料时，模型收敛更好，但对于未知词识别差</a:t>
              </a:r>
              <a:endPara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10893" y="1394171"/>
            <a:ext cx="3681816" cy="3785167"/>
            <a:chOff x="1002213" y="2192821"/>
            <a:chExt cx="3681816" cy="3785167"/>
          </a:xfrm>
        </p:grpSpPr>
        <p:sp>
          <p:nvSpPr>
            <p:cNvPr id="19" name="Oval 2"/>
            <p:cNvSpPr/>
            <p:nvPr/>
          </p:nvSpPr>
          <p:spPr>
            <a:xfrm rot="18199285">
              <a:off x="1011030" y="2574358"/>
              <a:ext cx="3072664" cy="3090298"/>
            </a:xfrm>
            <a:prstGeom prst="ellipse">
              <a:avLst/>
            </a:prstGeom>
            <a:solidFill>
              <a:srgbClr val="6AE7FF">
                <a:alpha val="20000"/>
              </a:srgbClr>
            </a:solidFill>
            <a:ln w="53975" cmpd="dbl">
              <a:noFill/>
            </a:ln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8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0" name="Oval 3"/>
            <p:cNvSpPr/>
            <p:nvPr/>
          </p:nvSpPr>
          <p:spPr>
            <a:xfrm rot="18199285">
              <a:off x="3098928" y="2189776"/>
              <a:ext cx="1061002" cy="1067091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34" charset="0"/>
                <a:ea typeface="+mn-ea"/>
                <a:cs typeface="+mn-cs"/>
              </a:endParaRPr>
            </a:p>
          </p:txBody>
        </p:sp>
        <p:sp>
          <p:nvSpPr>
            <p:cNvPr id="21" name="Oval 4"/>
            <p:cNvSpPr/>
            <p:nvPr/>
          </p:nvSpPr>
          <p:spPr>
            <a:xfrm rot="18199285">
              <a:off x="3716714" y="3343018"/>
              <a:ext cx="964548" cy="970083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34" charset="0"/>
                <a:ea typeface="+mn-ea"/>
                <a:cs typeface="+mn-cs"/>
              </a:endParaRPr>
            </a:p>
          </p:txBody>
        </p:sp>
        <p:sp>
          <p:nvSpPr>
            <p:cNvPr id="22" name="Oval 5"/>
            <p:cNvSpPr/>
            <p:nvPr/>
          </p:nvSpPr>
          <p:spPr>
            <a:xfrm rot="18199285">
              <a:off x="3530650" y="4578256"/>
              <a:ext cx="866865" cy="871840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34" charset="0"/>
                <a:ea typeface="+mn-ea"/>
                <a:cs typeface="+mn-cs"/>
              </a:endParaRPr>
            </a:p>
          </p:txBody>
        </p:sp>
        <p:sp>
          <p:nvSpPr>
            <p:cNvPr id="23" name="Oval 6"/>
            <p:cNvSpPr/>
            <p:nvPr/>
          </p:nvSpPr>
          <p:spPr>
            <a:xfrm rot="18199285">
              <a:off x="2763942" y="5251571"/>
              <a:ext cx="724339" cy="728495"/>
            </a:xfrm>
            <a:prstGeom prst="ellipse">
              <a:avLst/>
            </a:prstGeom>
            <a:solidFill>
              <a:srgbClr val="6AE7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20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Open Sans" pitchFamily="34" charset="0"/>
                <a:ea typeface="+mn-ea"/>
                <a:cs typeface="+mn-cs"/>
              </a:endParaRPr>
            </a:p>
          </p:txBody>
        </p:sp>
        <p:sp>
          <p:nvSpPr>
            <p:cNvPr id="24" name="Freeform 63"/>
            <p:cNvSpPr>
              <a:spLocks noEditPoints="1"/>
            </p:cNvSpPr>
            <p:nvPr/>
          </p:nvSpPr>
          <p:spPr bwMode="auto">
            <a:xfrm>
              <a:off x="3984163" y="3565199"/>
              <a:ext cx="429649" cy="581291"/>
            </a:xfrm>
            <a:custGeom>
              <a:avLst/>
              <a:gdLst>
                <a:gd name="T0" fmla="*/ 92 w 102"/>
                <a:gd name="T1" fmla="*/ 0 h 138"/>
                <a:gd name="T2" fmla="*/ 10 w 102"/>
                <a:gd name="T3" fmla="*/ 0 h 138"/>
                <a:gd name="T4" fmla="*/ 0 w 102"/>
                <a:gd name="T5" fmla="*/ 10 h 138"/>
                <a:gd name="T6" fmla="*/ 0 w 102"/>
                <a:gd name="T7" fmla="*/ 129 h 138"/>
                <a:gd name="T8" fmla="*/ 10 w 102"/>
                <a:gd name="T9" fmla="*/ 138 h 138"/>
                <a:gd name="T10" fmla="*/ 92 w 102"/>
                <a:gd name="T11" fmla="*/ 138 h 138"/>
                <a:gd name="T12" fmla="*/ 102 w 102"/>
                <a:gd name="T13" fmla="*/ 129 h 138"/>
                <a:gd name="T14" fmla="*/ 102 w 102"/>
                <a:gd name="T15" fmla="*/ 10 h 138"/>
                <a:gd name="T16" fmla="*/ 92 w 102"/>
                <a:gd name="T17" fmla="*/ 0 h 138"/>
                <a:gd name="T18" fmla="*/ 51 w 102"/>
                <a:gd name="T19" fmla="*/ 135 h 138"/>
                <a:gd name="T20" fmla="*/ 45 w 102"/>
                <a:gd name="T21" fmla="*/ 129 h 138"/>
                <a:gd name="T22" fmla="*/ 51 w 102"/>
                <a:gd name="T23" fmla="*/ 124 h 138"/>
                <a:gd name="T24" fmla="*/ 57 w 102"/>
                <a:gd name="T25" fmla="*/ 129 h 138"/>
                <a:gd name="T26" fmla="*/ 51 w 102"/>
                <a:gd name="T27" fmla="*/ 135 h 138"/>
                <a:gd name="T28" fmla="*/ 92 w 102"/>
                <a:gd name="T29" fmla="*/ 119 h 138"/>
                <a:gd name="T30" fmla="*/ 10 w 102"/>
                <a:gd name="T31" fmla="*/ 119 h 138"/>
                <a:gd name="T32" fmla="*/ 10 w 102"/>
                <a:gd name="T33" fmla="*/ 11 h 138"/>
                <a:gd name="T34" fmla="*/ 92 w 102"/>
                <a:gd name="T35" fmla="*/ 11 h 138"/>
                <a:gd name="T36" fmla="*/ 92 w 102"/>
                <a:gd name="T37" fmla="*/ 11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02" h="138">
                  <a:moveTo>
                    <a:pt x="92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0" y="4"/>
                    <a:pt x="0" y="10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0" y="134"/>
                    <a:pt x="5" y="138"/>
                    <a:pt x="10" y="138"/>
                  </a:cubicBezTo>
                  <a:cubicBezTo>
                    <a:pt x="92" y="138"/>
                    <a:pt x="92" y="138"/>
                    <a:pt x="92" y="138"/>
                  </a:cubicBezTo>
                  <a:cubicBezTo>
                    <a:pt x="97" y="138"/>
                    <a:pt x="102" y="134"/>
                    <a:pt x="102" y="129"/>
                  </a:cubicBezTo>
                  <a:cubicBezTo>
                    <a:pt x="102" y="10"/>
                    <a:pt x="102" y="10"/>
                    <a:pt x="102" y="10"/>
                  </a:cubicBezTo>
                  <a:cubicBezTo>
                    <a:pt x="102" y="4"/>
                    <a:pt x="97" y="0"/>
                    <a:pt x="92" y="0"/>
                  </a:cubicBezTo>
                  <a:close/>
                  <a:moveTo>
                    <a:pt x="51" y="135"/>
                  </a:moveTo>
                  <a:cubicBezTo>
                    <a:pt x="48" y="135"/>
                    <a:pt x="45" y="132"/>
                    <a:pt x="45" y="129"/>
                  </a:cubicBezTo>
                  <a:cubicBezTo>
                    <a:pt x="45" y="126"/>
                    <a:pt x="48" y="124"/>
                    <a:pt x="51" y="124"/>
                  </a:cubicBezTo>
                  <a:cubicBezTo>
                    <a:pt x="54" y="124"/>
                    <a:pt x="57" y="126"/>
                    <a:pt x="57" y="129"/>
                  </a:cubicBezTo>
                  <a:cubicBezTo>
                    <a:pt x="57" y="132"/>
                    <a:pt x="54" y="135"/>
                    <a:pt x="51" y="135"/>
                  </a:cubicBezTo>
                  <a:close/>
                  <a:moveTo>
                    <a:pt x="92" y="119"/>
                  </a:moveTo>
                  <a:cubicBezTo>
                    <a:pt x="10" y="119"/>
                    <a:pt x="10" y="119"/>
                    <a:pt x="10" y="11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92" y="11"/>
                    <a:pt x="92" y="11"/>
                    <a:pt x="92" y="11"/>
                  </a:cubicBezTo>
                  <a:lnTo>
                    <a:pt x="92" y="11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25" name="Freeform 64"/>
            <p:cNvSpPr>
              <a:spLocks noEditPoints="1"/>
            </p:cNvSpPr>
            <p:nvPr/>
          </p:nvSpPr>
          <p:spPr bwMode="auto">
            <a:xfrm>
              <a:off x="3349842" y="2465456"/>
              <a:ext cx="559177" cy="533904"/>
            </a:xfrm>
            <a:custGeom>
              <a:avLst/>
              <a:gdLst>
                <a:gd name="T0" fmla="*/ 125 w 133"/>
                <a:gd name="T1" fmla="*/ 0 h 127"/>
                <a:gd name="T2" fmla="*/ 9 w 133"/>
                <a:gd name="T3" fmla="*/ 0 h 127"/>
                <a:gd name="T4" fmla="*/ 0 w 133"/>
                <a:gd name="T5" fmla="*/ 9 h 127"/>
                <a:gd name="T6" fmla="*/ 0 w 133"/>
                <a:gd name="T7" fmla="*/ 91 h 127"/>
                <a:gd name="T8" fmla="*/ 9 w 133"/>
                <a:gd name="T9" fmla="*/ 100 h 127"/>
                <a:gd name="T10" fmla="*/ 53 w 133"/>
                <a:gd name="T11" fmla="*/ 100 h 127"/>
                <a:gd name="T12" fmla="*/ 40 w 133"/>
                <a:gd name="T13" fmla="*/ 118 h 127"/>
                <a:gd name="T14" fmla="*/ 40 w 133"/>
                <a:gd name="T15" fmla="*/ 127 h 127"/>
                <a:gd name="T16" fmla="*/ 53 w 133"/>
                <a:gd name="T17" fmla="*/ 127 h 127"/>
                <a:gd name="T18" fmla="*/ 80 w 133"/>
                <a:gd name="T19" fmla="*/ 127 h 127"/>
                <a:gd name="T20" fmla="*/ 94 w 133"/>
                <a:gd name="T21" fmla="*/ 127 h 127"/>
                <a:gd name="T22" fmla="*/ 94 w 133"/>
                <a:gd name="T23" fmla="*/ 118 h 127"/>
                <a:gd name="T24" fmla="*/ 80 w 133"/>
                <a:gd name="T25" fmla="*/ 100 h 127"/>
                <a:gd name="T26" fmla="*/ 125 w 133"/>
                <a:gd name="T27" fmla="*/ 100 h 127"/>
                <a:gd name="T28" fmla="*/ 133 w 133"/>
                <a:gd name="T29" fmla="*/ 91 h 127"/>
                <a:gd name="T30" fmla="*/ 133 w 133"/>
                <a:gd name="T31" fmla="*/ 9 h 127"/>
                <a:gd name="T32" fmla="*/ 125 w 133"/>
                <a:gd name="T33" fmla="*/ 0 h 127"/>
                <a:gd name="T34" fmla="*/ 60 w 133"/>
                <a:gd name="T35" fmla="*/ 89 h 127"/>
                <a:gd name="T36" fmla="*/ 67 w 133"/>
                <a:gd name="T37" fmla="*/ 82 h 127"/>
                <a:gd name="T38" fmla="*/ 75 w 133"/>
                <a:gd name="T39" fmla="*/ 89 h 127"/>
                <a:gd name="T40" fmla="*/ 67 w 133"/>
                <a:gd name="T41" fmla="*/ 97 h 127"/>
                <a:gd name="T42" fmla="*/ 60 w 133"/>
                <a:gd name="T43" fmla="*/ 89 h 127"/>
                <a:gd name="T44" fmla="*/ 124 w 133"/>
                <a:gd name="T45" fmla="*/ 79 h 127"/>
                <a:gd name="T46" fmla="*/ 10 w 133"/>
                <a:gd name="T47" fmla="*/ 79 h 127"/>
                <a:gd name="T48" fmla="*/ 10 w 133"/>
                <a:gd name="T49" fmla="*/ 10 h 127"/>
                <a:gd name="T50" fmla="*/ 124 w 133"/>
                <a:gd name="T51" fmla="*/ 10 h 127"/>
                <a:gd name="T52" fmla="*/ 124 w 133"/>
                <a:gd name="T53" fmla="*/ 79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3" h="127">
                  <a:moveTo>
                    <a:pt x="125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4"/>
                    <a:pt x="0" y="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0" y="96"/>
                    <a:pt x="4" y="100"/>
                    <a:pt x="9" y="100"/>
                  </a:cubicBezTo>
                  <a:cubicBezTo>
                    <a:pt x="53" y="100"/>
                    <a:pt x="53" y="100"/>
                    <a:pt x="53" y="100"/>
                  </a:cubicBezTo>
                  <a:cubicBezTo>
                    <a:pt x="53" y="100"/>
                    <a:pt x="55" y="118"/>
                    <a:pt x="40" y="118"/>
                  </a:cubicBezTo>
                  <a:cubicBezTo>
                    <a:pt x="40" y="127"/>
                    <a:pt x="40" y="127"/>
                    <a:pt x="40" y="127"/>
                  </a:cubicBezTo>
                  <a:cubicBezTo>
                    <a:pt x="53" y="127"/>
                    <a:pt x="53" y="127"/>
                    <a:pt x="53" y="127"/>
                  </a:cubicBezTo>
                  <a:cubicBezTo>
                    <a:pt x="80" y="127"/>
                    <a:pt x="80" y="127"/>
                    <a:pt x="80" y="127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18"/>
                    <a:pt x="94" y="118"/>
                    <a:pt x="94" y="118"/>
                  </a:cubicBezTo>
                  <a:cubicBezTo>
                    <a:pt x="78" y="118"/>
                    <a:pt x="80" y="100"/>
                    <a:pt x="80" y="100"/>
                  </a:cubicBezTo>
                  <a:cubicBezTo>
                    <a:pt x="125" y="100"/>
                    <a:pt x="125" y="100"/>
                    <a:pt x="125" y="100"/>
                  </a:cubicBezTo>
                  <a:cubicBezTo>
                    <a:pt x="129" y="100"/>
                    <a:pt x="133" y="96"/>
                    <a:pt x="133" y="91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3" y="4"/>
                    <a:pt x="129" y="0"/>
                    <a:pt x="125" y="0"/>
                  </a:cubicBezTo>
                  <a:close/>
                  <a:moveTo>
                    <a:pt x="60" y="89"/>
                  </a:moveTo>
                  <a:cubicBezTo>
                    <a:pt x="60" y="85"/>
                    <a:pt x="63" y="82"/>
                    <a:pt x="67" y="82"/>
                  </a:cubicBezTo>
                  <a:cubicBezTo>
                    <a:pt x="72" y="82"/>
                    <a:pt x="75" y="85"/>
                    <a:pt x="75" y="89"/>
                  </a:cubicBezTo>
                  <a:cubicBezTo>
                    <a:pt x="75" y="94"/>
                    <a:pt x="72" y="97"/>
                    <a:pt x="67" y="97"/>
                  </a:cubicBezTo>
                  <a:cubicBezTo>
                    <a:pt x="63" y="97"/>
                    <a:pt x="60" y="94"/>
                    <a:pt x="60" y="89"/>
                  </a:cubicBezTo>
                  <a:close/>
                  <a:moveTo>
                    <a:pt x="124" y="79"/>
                  </a:moveTo>
                  <a:cubicBezTo>
                    <a:pt x="10" y="79"/>
                    <a:pt x="10" y="79"/>
                    <a:pt x="10" y="79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24" y="10"/>
                    <a:pt x="124" y="10"/>
                    <a:pt x="124" y="10"/>
                  </a:cubicBezTo>
                  <a:lnTo>
                    <a:pt x="124" y="7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grpSp>
          <p:nvGrpSpPr>
            <p:cNvPr id="26" name="Group 11"/>
            <p:cNvGrpSpPr/>
            <p:nvPr/>
          </p:nvGrpSpPr>
          <p:grpSpPr>
            <a:xfrm>
              <a:off x="2928510" y="5473537"/>
              <a:ext cx="389923" cy="289364"/>
              <a:chOff x="5129089" y="3156352"/>
              <a:chExt cx="474198" cy="351905"/>
            </a:xfrm>
            <a:solidFill>
              <a:schemeClr val="bg1"/>
            </a:solidFill>
          </p:grpSpPr>
          <p:sp>
            <p:nvSpPr>
              <p:cNvPr id="36" name="Freeform 66"/>
              <p:cNvSpPr>
                <a:spLocks noEditPoints="1"/>
              </p:cNvSpPr>
              <p:nvPr/>
            </p:nvSpPr>
            <p:spPr bwMode="auto">
              <a:xfrm>
                <a:off x="5139073" y="3156352"/>
                <a:ext cx="459224" cy="279527"/>
              </a:xfrm>
              <a:custGeom>
                <a:avLst/>
                <a:gdLst>
                  <a:gd name="T0" fmla="*/ 184 w 184"/>
                  <a:gd name="T1" fmla="*/ 0 h 112"/>
                  <a:gd name="T2" fmla="*/ 0 w 184"/>
                  <a:gd name="T3" fmla="*/ 0 h 112"/>
                  <a:gd name="T4" fmla="*/ 0 w 184"/>
                  <a:gd name="T5" fmla="*/ 112 h 112"/>
                  <a:gd name="T6" fmla="*/ 184 w 184"/>
                  <a:gd name="T7" fmla="*/ 112 h 112"/>
                  <a:gd name="T8" fmla="*/ 184 w 184"/>
                  <a:gd name="T9" fmla="*/ 0 h 112"/>
                  <a:gd name="T10" fmla="*/ 176 w 184"/>
                  <a:gd name="T11" fmla="*/ 102 h 112"/>
                  <a:gd name="T12" fmla="*/ 8 w 184"/>
                  <a:gd name="T13" fmla="*/ 102 h 112"/>
                  <a:gd name="T14" fmla="*/ 8 w 184"/>
                  <a:gd name="T15" fmla="*/ 8 h 112"/>
                  <a:gd name="T16" fmla="*/ 176 w 184"/>
                  <a:gd name="T17" fmla="*/ 8 h 112"/>
                  <a:gd name="T18" fmla="*/ 176 w 184"/>
                  <a:gd name="T19" fmla="*/ 102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4" h="112">
                    <a:moveTo>
                      <a:pt x="184" y="0"/>
                    </a:moveTo>
                    <a:lnTo>
                      <a:pt x="0" y="0"/>
                    </a:lnTo>
                    <a:lnTo>
                      <a:pt x="0" y="112"/>
                    </a:lnTo>
                    <a:lnTo>
                      <a:pt x="184" y="112"/>
                    </a:lnTo>
                    <a:lnTo>
                      <a:pt x="184" y="0"/>
                    </a:lnTo>
                    <a:close/>
                    <a:moveTo>
                      <a:pt x="176" y="102"/>
                    </a:moveTo>
                    <a:lnTo>
                      <a:pt x="8" y="102"/>
                    </a:lnTo>
                    <a:lnTo>
                      <a:pt x="8" y="8"/>
                    </a:lnTo>
                    <a:lnTo>
                      <a:pt x="176" y="8"/>
                    </a:lnTo>
                    <a:lnTo>
                      <a:pt x="176" y="102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7" name="Freeform 67"/>
              <p:cNvSpPr/>
              <p:nvPr/>
            </p:nvSpPr>
            <p:spPr bwMode="auto">
              <a:xfrm>
                <a:off x="5129089" y="3448358"/>
                <a:ext cx="474198" cy="59899"/>
              </a:xfrm>
              <a:custGeom>
                <a:avLst/>
                <a:gdLst>
                  <a:gd name="T0" fmla="*/ 190 w 190"/>
                  <a:gd name="T1" fmla="*/ 16 h 24"/>
                  <a:gd name="T2" fmla="*/ 188 w 190"/>
                  <a:gd name="T3" fmla="*/ 0 h 24"/>
                  <a:gd name="T4" fmla="*/ 3 w 190"/>
                  <a:gd name="T5" fmla="*/ 0 h 24"/>
                  <a:gd name="T6" fmla="*/ 0 w 190"/>
                  <a:gd name="T7" fmla="*/ 16 h 24"/>
                  <a:gd name="T8" fmla="*/ 0 w 190"/>
                  <a:gd name="T9" fmla="*/ 16 h 24"/>
                  <a:gd name="T10" fmla="*/ 0 w 190"/>
                  <a:gd name="T11" fmla="*/ 24 h 24"/>
                  <a:gd name="T12" fmla="*/ 190 w 190"/>
                  <a:gd name="T13" fmla="*/ 24 h 24"/>
                  <a:gd name="T14" fmla="*/ 190 w 190"/>
                  <a:gd name="T15" fmla="*/ 16 h 24"/>
                  <a:gd name="T16" fmla="*/ 190 w 190"/>
                  <a:gd name="T17" fmla="*/ 16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0" h="24">
                    <a:moveTo>
                      <a:pt x="190" y="16"/>
                    </a:moveTo>
                    <a:lnTo>
                      <a:pt x="188" y="0"/>
                    </a:lnTo>
                    <a:lnTo>
                      <a:pt x="3" y="0"/>
                    </a:lnTo>
                    <a:lnTo>
                      <a:pt x="0" y="16"/>
                    </a:lnTo>
                    <a:lnTo>
                      <a:pt x="0" y="16"/>
                    </a:lnTo>
                    <a:lnTo>
                      <a:pt x="0" y="24"/>
                    </a:lnTo>
                    <a:lnTo>
                      <a:pt x="190" y="24"/>
                    </a:lnTo>
                    <a:lnTo>
                      <a:pt x="190" y="16"/>
                    </a:lnTo>
                    <a:lnTo>
                      <a:pt x="190" y="1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7" name="Group 14"/>
            <p:cNvGrpSpPr/>
            <p:nvPr/>
          </p:nvGrpSpPr>
          <p:grpSpPr>
            <a:xfrm>
              <a:off x="3723571" y="4742911"/>
              <a:ext cx="481023" cy="542555"/>
              <a:chOff x="5513440" y="1766202"/>
              <a:chExt cx="429274" cy="484183"/>
            </a:xfrm>
            <a:solidFill>
              <a:schemeClr val="bg1"/>
            </a:solidFill>
          </p:grpSpPr>
          <p:sp>
            <p:nvSpPr>
              <p:cNvPr id="33" name="Freeform 147"/>
              <p:cNvSpPr/>
              <p:nvPr/>
            </p:nvSpPr>
            <p:spPr bwMode="auto">
              <a:xfrm>
                <a:off x="5513440" y="1766202"/>
                <a:ext cx="429274" cy="87353"/>
              </a:xfrm>
              <a:custGeom>
                <a:avLst/>
                <a:gdLst>
                  <a:gd name="T0" fmla="*/ 68 w 129"/>
                  <a:gd name="T1" fmla="*/ 8 h 26"/>
                  <a:gd name="T2" fmla="*/ 68 w 129"/>
                  <a:gd name="T3" fmla="*/ 4 h 26"/>
                  <a:gd name="T4" fmla="*/ 64 w 129"/>
                  <a:gd name="T5" fmla="*/ 0 h 26"/>
                  <a:gd name="T6" fmla="*/ 61 w 129"/>
                  <a:gd name="T7" fmla="*/ 4 h 26"/>
                  <a:gd name="T8" fmla="*/ 61 w 129"/>
                  <a:gd name="T9" fmla="*/ 8 h 26"/>
                  <a:gd name="T10" fmla="*/ 0 w 129"/>
                  <a:gd name="T11" fmla="*/ 8 h 26"/>
                  <a:gd name="T12" fmla="*/ 0 w 129"/>
                  <a:gd name="T13" fmla="*/ 26 h 26"/>
                  <a:gd name="T14" fmla="*/ 129 w 129"/>
                  <a:gd name="T15" fmla="*/ 26 h 26"/>
                  <a:gd name="T16" fmla="*/ 129 w 129"/>
                  <a:gd name="T17" fmla="*/ 8 h 26"/>
                  <a:gd name="T18" fmla="*/ 68 w 129"/>
                  <a:gd name="T19" fmla="*/ 8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9" h="26">
                    <a:moveTo>
                      <a:pt x="68" y="8"/>
                    </a:moveTo>
                    <a:cubicBezTo>
                      <a:pt x="68" y="4"/>
                      <a:pt x="68" y="4"/>
                      <a:pt x="68" y="4"/>
                    </a:cubicBezTo>
                    <a:cubicBezTo>
                      <a:pt x="68" y="2"/>
                      <a:pt x="66" y="0"/>
                      <a:pt x="64" y="0"/>
                    </a:cubicBezTo>
                    <a:cubicBezTo>
                      <a:pt x="63" y="0"/>
                      <a:pt x="61" y="2"/>
                      <a:pt x="61" y="4"/>
                    </a:cubicBezTo>
                    <a:cubicBezTo>
                      <a:pt x="61" y="8"/>
                      <a:pt x="61" y="8"/>
                      <a:pt x="61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29" y="26"/>
                      <a:pt x="129" y="26"/>
                      <a:pt x="129" y="26"/>
                    </a:cubicBezTo>
                    <a:cubicBezTo>
                      <a:pt x="129" y="8"/>
                      <a:pt x="129" y="8"/>
                      <a:pt x="129" y="8"/>
                    </a:cubicBezTo>
                    <a:lnTo>
                      <a:pt x="68" y="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4" name="Freeform 148"/>
              <p:cNvSpPr>
                <a:spLocks noEditPoints="1"/>
              </p:cNvSpPr>
              <p:nvPr/>
            </p:nvSpPr>
            <p:spPr bwMode="auto">
              <a:xfrm>
                <a:off x="5550876" y="1873521"/>
                <a:ext cx="356897" cy="376864"/>
              </a:xfrm>
              <a:custGeom>
                <a:avLst/>
                <a:gdLst>
                  <a:gd name="T0" fmla="*/ 143 w 143"/>
                  <a:gd name="T1" fmla="*/ 95 h 151"/>
                  <a:gd name="T2" fmla="*/ 143 w 143"/>
                  <a:gd name="T3" fmla="*/ 0 h 151"/>
                  <a:gd name="T4" fmla="*/ 0 w 143"/>
                  <a:gd name="T5" fmla="*/ 0 h 151"/>
                  <a:gd name="T6" fmla="*/ 0 w 143"/>
                  <a:gd name="T7" fmla="*/ 95 h 151"/>
                  <a:gd name="T8" fmla="*/ 63 w 143"/>
                  <a:gd name="T9" fmla="*/ 95 h 151"/>
                  <a:gd name="T10" fmla="*/ 63 w 143"/>
                  <a:gd name="T11" fmla="*/ 125 h 151"/>
                  <a:gd name="T12" fmla="*/ 45 w 143"/>
                  <a:gd name="T13" fmla="*/ 125 h 151"/>
                  <a:gd name="T14" fmla="*/ 45 w 143"/>
                  <a:gd name="T15" fmla="*/ 121 h 151"/>
                  <a:gd name="T16" fmla="*/ 37 w 143"/>
                  <a:gd name="T17" fmla="*/ 121 h 151"/>
                  <a:gd name="T18" fmla="*/ 25 w 143"/>
                  <a:gd name="T19" fmla="*/ 151 h 151"/>
                  <a:gd name="T20" fmla="*/ 33 w 143"/>
                  <a:gd name="T21" fmla="*/ 151 h 151"/>
                  <a:gd name="T22" fmla="*/ 40 w 143"/>
                  <a:gd name="T23" fmla="*/ 137 h 151"/>
                  <a:gd name="T24" fmla="*/ 104 w 143"/>
                  <a:gd name="T25" fmla="*/ 137 h 151"/>
                  <a:gd name="T26" fmla="*/ 109 w 143"/>
                  <a:gd name="T27" fmla="*/ 151 h 151"/>
                  <a:gd name="T28" fmla="*/ 119 w 143"/>
                  <a:gd name="T29" fmla="*/ 151 h 151"/>
                  <a:gd name="T30" fmla="*/ 107 w 143"/>
                  <a:gd name="T31" fmla="*/ 121 h 151"/>
                  <a:gd name="T32" fmla="*/ 97 w 143"/>
                  <a:gd name="T33" fmla="*/ 121 h 151"/>
                  <a:gd name="T34" fmla="*/ 97 w 143"/>
                  <a:gd name="T35" fmla="*/ 125 h 151"/>
                  <a:gd name="T36" fmla="*/ 80 w 143"/>
                  <a:gd name="T37" fmla="*/ 125 h 151"/>
                  <a:gd name="T38" fmla="*/ 80 w 143"/>
                  <a:gd name="T39" fmla="*/ 95 h 151"/>
                  <a:gd name="T40" fmla="*/ 143 w 143"/>
                  <a:gd name="T41" fmla="*/ 95 h 151"/>
                  <a:gd name="T42" fmla="*/ 92 w 143"/>
                  <a:gd name="T43" fmla="*/ 28 h 151"/>
                  <a:gd name="T44" fmla="*/ 133 w 143"/>
                  <a:gd name="T45" fmla="*/ 28 h 151"/>
                  <a:gd name="T46" fmla="*/ 133 w 143"/>
                  <a:gd name="T47" fmla="*/ 37 h 151"/>
                  <a:gd name="T48" fmla="*/ 92 w 143"/>
                  <a:gd name="T49" fmla="*/ 37 h 151"/>
                  <a:gd name="T50" fmla="*/ 92 w 143"/>
                  <a:gd name="T51" fmla="*/ 28 h 151"/>
                  <a:gd name="T52" fmla="*/ 92 w 143"/>
                  <a:gd name="T53" fmla="*/ 46 h 151"/>
                  <a:gd name="T54" fmla="*/ 133 w 143"/>
                  <a:gd name="T55" fmla="*/ 46 h 151"/>
                  <a:gd name="T56" fmla="*/ 133 w 143"/>
                  <a:gd name="T57" fmla="*/ 56 h 151"/>
                  <a:gd name="T58" fmla="*/ 92 w 143"/>
                  <a:gd name="T59" fmla="*/ 56 h 151"/>
                  <a:gd name="T60" fmla="*/ 92 w 143"/>
                  <a:gd name="T61" fmla="*/ 46 h 151"/>
                  <a:gd name="T62" fmla="*/ 92 w 143"/>
                  <a:gd name="T63" fmla="*/ 63 h 151"/>
                  <a:gd name="T64" fmla="*/ 133 w 143"/>
                  <a:gd name="T65" fmla="*/ 63 h 151"/>
                  <a:gd name="T66" fmla="*/ 133 w 143"/>
                  <a:gd name="T67" fmla="*/ 74 h 151"/>
                  <a:gd name="T68" fmla="*/ 92 w 143"/>
                  <a:gd name="T69" fmla="*/ 74 h 151"/>
                  <a:gd name="T70" fmla="*/ 92 w 143"/>
                  <a:gd name="T71" fmla="*/ 63 h 151"/>
                  <a:gd name="T72" fmla="*/ 8 w 143"/>
                  <a:gd name="T73" fmla="*/ 75 h 151"/>
                  <a:gd name="T74" fmla="*/ 8 w 143"/>
                  <a:gd name="T75" fmla="*/ 24 h 151"/>
                  <a:gd name="T76" fmla="*/ 83 w 143"/>
                  <a:gd name="T77" fmla="*/ 24 h 151"/>
                  <a:gd name="T78" fmla="*/ 83 w 143"/>
                  <a:gd name="T79" fmla="*/ 75 h 151"/>
                  <a:gd name="T80" fmla="*/ 8 w 143"/>
                  <a:gd name="T81" fmla="*/ 7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43" h="151">
                    <a:moveTo>
                      <a:pt x="143" y="95"/>
                    </a:moveTo>
                    <a:lnTo>
                      <a:pt x="143" y="0"/>
                    </a:lnTo>
                    <a:lnTo>
                      <a:pt x="0" y="0"/>
                    </a:lnTo>
                    <a:lnTo>
                      <a:pt x="0" y="95"/>
                    </a:lnTo>
                    <a:lnTo>
                      <a:pt x="63" y="95"/>
                    </a:lnTo>
                    <a:lnTo>
                      <a:pt x="63" y="125"/>
                    </a:lnTo>
                    <a:lnTo>
                      <a:pt x="45" y="125"/>
                    </a:lnTo>
                    <a:lnTo>
                      <a:pt x="45" y="121"/>
                    </a:lnTo>
                    <a:lnTo>
                      <a:pt x="37" y="121"/>
                    </a:lnTo>
                    <a:lnTo>
                      <a:pt x="25" y="151"/>
                    </a:lnTo>
                    <a:lnTo>
                      <a:pt x="33" y="151"/>
                    </a:lnTo>
                    <a:lnTo>
                      <a:pt x="40" y="137"/>
                    </a:lnTo>
                    <a:lnTo>
                      <a:pt x="104" y="137"/>
                    </a:lnTo>
                    <a:lnTo>
                      <a:pt x="109" y="151"/>
                    </a:lnTo>
                    <a:lnTo>
                      <a:pt x="119" y="151"/>
                    </a:lnTo>
                    <a:lnTo>
                      <a:pt x="107" y="121"/>
                    </a:lnTo>
                    <a:lnTo>
                      <a:pt x="97" y="121"/>
                    </a:lnTo>
                    <a:lnTo>
                      <a:pt x="97" y="125"/>
                    </a:lnTo>
                    <a:lnTo>
                      <a:pt x="80" y="125"/>
                    </a:lnTo>
                    <a:lnTo>
                      <a:pt x="80" y="95"/>
                    </a:lnTo>
                    <a:lnTo>
                      <a:pt x="143" y="95"/>
                    </a:lnTo>
                    <a:close/>
                    <a:moveTo>
                      <a:pt x="92" y="28"/>
                    </a:moveTo>
                    <a:lnTo>
                      <a:pt x="133" y="28"/>
                    </a:lnTo>
                    <a:lnTo>
                      <a:pt x="133" y="37"/>
                    </a:lnTo>
                    <a:lnTo>
                      <a:pt x="92" y="37"/>
                    </a:lnTo>
                    <a:lnTo>
                      <a:pt x="92" y="28"/>
                    </a:lnTo>
                    <a:close/>
                    <a:moveTo>
                      <a:pt x="92" y="46"/>
                    </a:moveTo>
                    <a:lnTo>
                      <a:pt x="133" y="46"/>
                    </a:lnTo>
                    <a:lnTo>
                      <a:pt x="133" y="56"/>
                    </a:lnTo>
                    <a:lnTo>
                      <a:pt x="92" y="56"/>
                    </a:lnTo>
                    <a:lnTo>
                      <a:pt x="92" y="46"/>
                    </a:lnTo>
                    <a:close/>
                    <a:moveTo>
                      <a:pt x="92" y="63"/>
                    </a:moveTo>
                    <a:lnTo>
                      <a:pt x="133" y="63"/>
                    </a:lnTo>
                    <a:lnTo>
                      <a:pt x="133" y="74"/>
                    </a:lnTo>
                    <a:lnTo>
                      <a:pt x="92" y="74"/>
                    </a:lnTo>
                    <a:lnTo>
                      <a:pt x="92" y="63"/>
                    </a:lnTo>
                    <a:close/>
                    <a:moveTo>
                      <a:pt x="8" y="75"/>
                    </a:moveTo>
                    <a:lnTo>
                      <a:pt x="8" y="24"/>
                    </a:lnTo>
                    <a:lnTo>
                      <a:pt x="83" y="24"/>
                    </a:lnTo>
                    <a:lnTo>
                      <a:pt x="83" y="75"/>
                    </a:lnTo>
                    <a:lnTo>
                      <a:pt x="8" y="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5" name="Freeform 149"/>
              <p:cNvSpPr/>
              <p:nvPr/>
            </p:nvSpPr>
            <p:spPr bwMode="auto">
              <a:xfrm>
                <a:off x="5578330" y="1945898"/>
                <a:ext cx="174705" cy="102328"/>
              </a:xfrm>
              <a:custGeom>
                <a:avLst/>
                <a:gdLst>
                  <a:gd name="T0" fmla="*/ 58 w 70"/>
                  <a:gd name="T1" fmla="*/ 12 h 41"/>
                  <a:gd name="T2" fmla="*/ 54 w 70"/>
                  <a:gd name="T3" fmla="*/ 20 h 41"/>
                  <a:gd name="T4" fmla="*/ 48 w 70"/>
                  <a:gd name="T5" fmla="*/ 16 h 41"/>
                  <a:gd name="T6" fmla="*/ 48 w 70"/>
                  <a:gd name="T7" fmla="*/ 16 h 41"/>
                  <a:gd name="T8" fmla="*/ 34 w 70"/>
                  <a:gd name="T9" fmla="*/ 8 h 41"/>
                  <a:gd name="T10" fmla="*/ 32 w 70"/>
                  <a:gd name="T11" fmla="*/ 12 h 41"/>
                  <a:gd name="T12" fmla="*/ 28 w 70"/>
                  <a:gd name="T13" fmla="*/ 20 h 41"/>
                  <a:gd name="T14" fmla="*/ 16 w 70"/>
                  <a:gd name="T15" fmla="*/ 12 h 41"/>
                  <a:gd name="T16" fmla="*/ 12 w 70"/>
                  <a:gd name="T17" fmla="*/ 17 h 41"/>
                  <a:gd name="T18" fmla="*/ 12 w 70"/>
                  <a:gd name="T19" fmla="*/ 17 h 41"/>
                  <a:gd name="T20" fmla="*/ 0 w 70"/>
                  <a:gd name="T21" fmla="*/ 37 h 41"/>
                  <a:gd name="T22" fmla="*/ 5 w 70"/>
                  <a:gd name="T23" fmla="*/ 41 h 41"/>
                  <a:gd name="T24" fmla="*/ 17 w 70"/>
                  <a:gd name="T25" fmla="*/ 21 h 41"/>
                  <a:gd name="T26" fmla="*/ 24 w 70"/>
                  <a:gd name="T27" fmla="*/ 25 h 41"/>
                  <a:gd name="T28" fmla="*/ 24 w 70"/>
                  <a:gd name="T29" fmla="*/ 25 h 41"/>
                  <a:gd name="T30" fmla="*/ 30 w 70"/>
                  <a:gd name="T31" fmla="*/ 29 h 41"/>
                  <a:gd name="T32" fmla="*/ 37 w 70"/>
                  <a:gd name="T33" fmla="*/ 17 h 41"/>
                  <a:gd name="T34" fmla="*/ 42 w 70"/>
                  <a:gd name="T35" fmla="*/ 21 h 41"/>
                  <a:gd name="T36" fmla="*/ 42 w 70"/>
                  <a:gd name="T37" fmla="*/ 21 h 41"/>
                  <a:gd name="T38" fmla="*/ 56 w 70"/>
                  <a:gd name="T39" fmla="*/ 28 h 41"/>
                  <a:gd name="T40" fmla="*/ 57 w 70"/>
                  <a:gd name="T41" fmla="*/ 28 h 41"/>
                  <a:gd name="T42" fmla="*/ 57 w 70"/>
                  <a:gd name="T43" fmla="*/ 28 h 41"/>
                  <a:gd name="T44" fmla="*/ 64 w 70"/>
                  <a:gd name="T45" fmla="*/ 17 h 41"/>
                  <a:gd name="T46" fmla="*/ 64 w 70"/>
                  <a:gd name="T47" fmla="*/ 17 h 41"/>
                  <a:gd name="T48" fmla="*/ 70 w 70"/>
                  <a:gd name="T49" fmla="*/ 4 h 41"/>
                  <a:gd name="T50" fmla="*/ 65 w 70"/>
                  <a:gd name="T51" fmla="*/ 0 h 41"/>
                  <a:gd name="T52" fmla="*/ 58 w 70"/>
                  <a:gd name="T53" fmla="*/ 1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70" h="41">
                    <a:moveTo>
                      <a:pt x="58" y="12"/>
                    </a:moveTo>
                    <a:lnTo>
                      <a:pt x="54" y="20"/>
                    </a:lnTo>
                    <a:lnTo>
                      <a:pt x="48" y="16"/>
                    </a:lnTo>
                    <a:lnTo>
                      <a:pt x="48" y="16"/>
                    </a:lnTo>
                    <a:lnTo>
                      <a:pt x="34" y="8"/>
                    </a:lnTo>
                    <a:lnTo>
                      <a:pt x="32" y="12"/>
                    </a:lnTo>
                    <a:lnTo>
                      <a:pt x="28" y="20"/>
                    </a:lnTo>
                    <a:lnTo>
                      <a:pt x="16" y="12"/>
                    </a:lnTo>
                    <a:lnTo>
                      <a:pt x="12" y="17"/>
                    </a:lnTo>
                    <a:lnTo>
                      <a:pt x="12" y="17"/>
                    </a:lnTo>
                    <a:lnTo>
                      <a:pt x="0" y="37"/>
                    </a:lnTo>
                    <a:lnTo>
                      <a:pt x="5" y="41"/>
                    </a:lnTo>
                    <a:lnTo>
                      <a:pt x="17" y="21"/>
                    </a:lnTo>
                    <a:lnTo>
                      <a:pt x="24" y="25"/>
                    </a:lnTo>
                    <a:lnTo>
                      <a:pt x="24" y="25"/>
                    </a:lnTo>
                    <a:lnTo>
                      <a:pt x="30" y="29"/>
                    </a:lnTo>
                    <a:lnTo>
                      <a:pt x="37" y="17"/>
                    </a:lnTo>
                    <a:lnTo>
                      <a:pt x="42" y="21"/>
                    </a:lnTo>
                    <a:lnTo>
                      <a:pt x="42" y="21"/>
                    </a:lnTo>
                    <a:lnTo>
                      <a:pt x="56" y="28"/>
                    </a:lnTo>
                    <a:lnTo>
                      <a:pt x="57" y="28"/>
                    </a:lnTo>
                    <a:lnTo>
                      <a:pt x="57" y="28"/>
                    </a:lnTo>
                    <a:lnTo>
                      <a:pt x="64" y="17"/>
                    </a:lnTo>
                    <a:lnTo>
                      <a:pt x="64" y="17"/>
                    </a:lnTo>
                    <a:lnTo>
                      <a:pt x="70" y="4"/>
                    </a:lnTo>
                    <a:lnTo>
                      <a:pt x="65" y="0"/>
                    </a:lnTo>
                    <a:lnTo>
                      <a:pt x="58" y="1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grpSp>
          <p:nvGrpSpPr>
            <p:cNvPr id="28" name="Group 32"/>
            <p:cNvGrpSpPr/>
            <p:nvPr/>
          </p:nvGrpSpPr>
          <p:grpSpPr>
            <a:xfrm>
              <a:off x="2122951" y="3092327"/>
              <a:ext cx="796477" cy="770502"/>
              <a:chOff x="1119268" y="4013950"/>
              <a:chExt cx="456607" cy="441716"/>
            </a:xfrm>
            <a:solidFill>
              <a:schemeClr val="bg1"/>
            </a:solidFill>
          </p:grpSpPr>
          <p:sp>
            <p:nvSpPr>
              <p:cNvPr id="30" name="Freeform 129"/>
              <p:cNvSpPr/>
              <p:nvPr/>
            </p:nvSpPr>
            <p:spPr bwMode="auto">
              <a:xfrm>
                <a:off x="1149096" y="4196105"/>
                <a:ext cx="426779" cy="157235"/>
              </a:xfrm>
              <a:custGeom>
                <a:avLst/>
                <a:gdLst>
                  <a:gd name="T0" fmla="*/ 86 w 171"/>
                  <a:gd name="T1" fmla="*/ 36 h 63"/>
                  <a:gd name="T2" fmla="*/ 24 w 171"/>
                  <a:gd name="T3" fmla="*/ 0 h 63"/>
                  <a:gd name="T4" fmla="*/ 0 w 171"/>
                  <a:gd name="T5" fmla="*/ 15 h 63"/>
                  <a:gd name="T6" fmla="*/ 86 w 171"/>
                  <a:gd name="T7" fmla="*/ 63 h 63"/>
                  <a:gd name="T8" fmla="*/ 171 w 171"/>
                  <a:gd name="T9" fmla="*/ 15 h 63"/>
                  <a:gd name="T10" fmla="*/ 147 w 171"/>
                  <a:gd name="T11" fmla="*/ 0 h 63"/>
                  <a:gd name="T12" fmla="*/ 86 w 171"/>
                  <a:gd name="T13" fmla="*/ 3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63">
                    <a:moveTo>
                      <a:pt x="86" y="36"/>
                    </a:moveTo>
                    <a:lnTo>
                      <a:pt x="24" y="0"/>
                    </a:lnTo>
                    <a:lnTo>
                      <a:pt x="0" y="15"/>
                    </a:lnTo>
                    <a:lnTo>
                      <a:pt x="86" y="63"/>
                    </a:lnTo>
                    <a:lnTo>
                      <a:pt x="171" y="15"/>
                    </a:lnTo>
                    <a:lnTo>
                      <a:pt x="147" y="0"/>
                    </a:lnTo>
                    <a:lnTo>
                      <a:pt x="86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1" name="Freeform 130"/>
              <p:cNvSpPr/>
              <p:nvPr/>
            </p:nvSpPr>
            <p:spPr bwMode="auto">
              <a:xfrm>
                <a:off x="1134426" y="4300928"/>
                <a:ext cx="426779" cy="154738"/>
              </a:xfrm>
              <a:custGeom>
                <a:avLst/>
                <a:gdLst>
                  <a:gd name="T0" fmla="*/ 86 w 171"/>
                  <a:gd name="T1" fmla="*/ 34 h 62"/>
                  <a:gd name="T2" fmla="*/ 24 w 171"/>
                  <a:gd name="T3" fmla="*/ 0 h 62"/>
                  <a:gd name="T4" fmla="*/ 0 w 171"/>
                  <a:gd name="T5" fmla="*/ 13 h 62"/>
                  <a:gd name="T6" fmla="*/ 86 w 171"/>
                  <a:gd name="T7" fmla="*/ 62 h 62"/>
                  <a:gd name="T8" fmla="*/ 171 w 171"/>
                  <a:gd name="T9" fmla="*/ 13 h 62"/>
                  <a:gd name="T10" fmla="*/ 147 w 171"/>
                  <a:gd name="T11" fmla="*/ 0 h 62"/>
                  <a:gd name="T12" fmla="*/ 86 w 171"/>
                  <a:gd name="T13" fmla="*/ 34 h 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1" h="62">
                    <a:moveTo>
                      <a:pt x="86" y="34"/>
                    </a:moveTo>
                    <a:lnTo>
                      <a:pt x="24" y="0"/>
                    </a:lnTo>
                    <a:lnTo>
                      <a:pt x="0" y="13"/>
                    </a:lnTo>
                    <a:lnTo>
                      <a:pt x="86" y="62"/>
                    </a:lnTo>
                    <a:lnTo>
                      <a:pt x="171" y="13"/>
                    </a:lnTo>
                    <a:lnTo>
                      <a:pt x="147" y="0"/>
                    </a:lnTo>
                    <a:lnTo>
                      <a:pt x="86" y="3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  <p:sp>
            <p:nvSpPr>
              <p:cNvPr id="32" name="Freeform 131"/>
              <p:cNvSpPr/>
              <p:nvPr/>
            </p:nvSpPr>
            <p:spPr bwMode="auto">
              <a:xfrm>
                <a:off x="1119268" y="4013950"/>
                <a:ext cx="426779" cy="242092"/>
              </a:xfrm>
              <a:custGeom>
                <a:avLst/>
                <a:gdLst>
                  <a:gd name="T0" fmla="*/ 171 w 171"/>
                  <a:gd name="T1" fmla="*/ 48 h 97"/>
                  <a:gd name="T2" fmla="*/ 86 w 171"/>
                  <a:gd name="T3" fmla="*/ 0 h 97"/>
                  <a:gd name="T4" fmla="*/ 0 w 171"/>
                  <a:gd name="T5" fmla="*/ 48 h 97"/>
                  <a:gd name="T6" fmla="*/ 86 w 171"/>
                  <a:gd name="T7" fmla="*/ 97 h 97"/>
                  <a:gd name="T8" fmla="*/ 171 w 171"/>
                  <a:gd name="T9" fmla="*/ 48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97">
                    <a:moveTo>
                      <a:pt x="171" y="48"/>
                    </a:moveTo>
                    <a:lnTo>
                      <a:pt x="86" y="0"/>
                    </a:lnTo>
                    <a:lnTo>
                      <a:pt x="0" y="48"/>
                    </a:lnTo>
                    <a:lnTo>
                      <a:pt x="86" y="97"/>
                    </a:lnTo>
                    <a:lnTo>
                      <a:pt x="171" y="4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/>
                  <a:ea typeface="+mn-ea"/>
                  <a:cs typeface="+mn-cs"/>
                </a:endParaRPr>
              </a:p>
            </p:txBody>
          </p:sp>
        </p:grpSp>
        <p:sp>
          <p:nvSpPr>
            <p:cNvPr id="29" name="矩形 28"/>
            <p:cNvSpPr/>
            <p:nvPr/>
          </p:nvSpPr>
          <p:spPr>
            <a:xfrm>
              <a:off x="1501672" y="4301300"/>
              <a:ext cx="209055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b="1" dirty="0" smtClean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算法框架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4176215" y="4531057"/>
            <a:ext cx="767004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AE7FF"/>
                </a:solidFill>
              </a:rPr>
              <a:t>Word2vec</a:t>
            </a:r>
            <a:r>
              <a:rPr lang="zh-CN" altLang="en-US" dirty="0" smtClean="0">
                <a:solidFill>
                  <a:srgbClr val="6AE7FF"/>
                </a:solidFill>
              </a:rPr>
              <a:t>：为一群用来产生词向量的相关模型。这些模型为浅层双层的神经网络，用来训练以重新建构语言学之词文本。网络以词表现，并且需猜测相邻位置的输入词，在</a:t>
            </a:r>
            <a:r>
              <a:rPr lang="en-US" altLang="zh-CN" dirty="0" smtClean="0">
                <a:solidFill>
                  <a:srgbClr val="6AE7FF"/>
                </a:solidFill>
              </a:rPr>
              <a:t>word2vec</a:t>
            </a:r>
            <a:r>
              <a:rPr lang="zh-CN" altLang="en-US" dirty="0" smtClean="0">
                <a:solidFill>
                  <a:srgbClr val="6AE7FF"/>
                </a:solidFill>
              </a:rPr>
              <a:t>中词袋模型假设下，词的顺序是不重要的。训练完成之后，</a:t>
            </a:r>
            <a:r>
              <a:rPr lang="en-US" altLang="zh-CN" dirty="0" smtClean="0">
                <a:solidFill>
                  <a:srgbClr val="6AE7FF"/>
                </a:solidFill>
              </a:rPr>
              <a:t>word2vec</a:t>
            </a:r>
            <a:r>
              <a:rPr lang="zh-CN" altLang="en-US" dirty="0" smtClean="0">
                <a:solidFill>
                  <a:srgbClr val="6AE7FF"/>
                </a:solidFill>
              </a:rPr>
              <a:t>模型可用来映射每个词到一个向量，可用来表示词对词之间的关系。该向量为神经网络之隐藏层。</a:t>
            </a:r>
          </a:p>
          <a:p>
            <a:endParaRPr lang="zh-CN" altLang="en-US" dirty="0">
              <a:solidFill>
                <a:srgbClr val="6AE7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3" presetClass="path" presetSubtype="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1524 3.7037E-6 L -0.04453 3.7037E-6 " pathEditMode="relative" rAng="0" ptsTypes="AA">
                                      <p:cBhvr>
                                        <p:cTn id="18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995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35" presetClass="path" presetSubtype="0" accel="50000" decel="50000" fill="hold" nodeType="withEffect">
                                  <p:stCondLst>
                                    <p:cond delay="1250"/>
                                  </p:stCondLst>
                                  <p:childTnLst>
                                    <p:animMotion origin="layout" path="M 0.01602 3.7037E-6 L -3.75E-6 3.7037E-6 " pathEditMode="relative" rAng="0" ptsTypes="AA">
                                      <p:cBhvr>
                                        <p:cTn id="20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07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63" presetClass="path" presetSubtype="0" decel="5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0.01758 0.00046 L 0.04453 2.22222E-6 " pathEditMode="relative" rAng="0" ptsTypes="AA">
                                      <p:cBhvr>
                                        <p:cTn id="25" dur="75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99" y="-23"/>
                                    </p:animMotion>
                                  </p:childTnLst>
                                </p:cTn>
                              </p:par>
                              <p:par>
                                <p:cTn id="26" presetID="35" presetClass="path" presetSubtype="0" accel="5000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-0.01784 0.00092 L -2.08333E-7 2.22222E-6 " pathEditMode="relative" rAng="0" ptsTypes="AA">
                                      <p:cBhvr>
                                        <p:cTn id="27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85" y="-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3" name="椭圆 2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noProof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3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文本框 263"/>
          <p:cNvSpPr txBox="1"/>
          <p:nvPr/>
        </p:nvSpPr>
        <p:spPr>
          <a:xfrm>
            <a:off x="960755" y="481330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CNN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算法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26875" y="1359246"/>
            <a:ext cx="5669455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indent="457200">
              <a:lnSpc>
                <a:spcPct val="150000"/>
              </a:lnSpc>
            </a:pPr>
            <a:r>
              <a:rPr lang="en-US" dirty="0" smtClean="0">
                <a:solidFill>
                  <a:srgbClr val="6AE7FF"/>
                </a:solidFill>
              </a:rPr>
              <a:t>CNN</a:t>
            </a:r>
            <a:r>
              <a:rPr lang="en-US" dirty="0" smtClean="0">
                <a:solidFill>
                  <a:srgbClr val="6AE7FF"/>
                </a:solidFill>
              </a:rPr>
              <a:t>，</a:t>
            </a:r>
            <a:r>
              <a:rPr lang="zh-CN" altLang="en-US" dirty="0" smtClean="0">
                <a:solidFill>
                  <a:srgbClr val="6AE7FF"/>
                </a:solidFill>
              </a:rPr>
              <a:t>即卷积神经网络，主要用于图像识别，分类。由输入层，卷积层，池化层，全连接层</a:t>
            </a:r>
            <a:r>
              <a:rPr lang="en-US" altLang="zh-CN" dirty="0" smtClean="0">
                <a:solidFill>
                  <a:srgbClr val="6AE7FF"/>
                </a:solidFill>
              </a:rPr>
              <a:t>(</a:t>
            </a:r>
            <a:r>
              <a:rPr lang="en-US" dirty="0" err="1" smtClean="0">
                <a:solidFill>
                  <a:srgbClr val="6AE7FF"/>
                </a:solidFill>
              </a:rPr>
              <a:t>Affline</a:t>
            </a:r>
            <a:r>
              <a:rPr lang="zh-CN" altLang="en-US" dirty="0" smtClean="0">
                <a:solidFill>
                  <a:srgbClr val="6AE7FF"/>
                </a:solidFill>
              </a:rPr>
              <a:t>层），</a:t>
            </a:r>
            <a:r>
              <a:rPr lang="en-US" dirty="0" err="1" smtClean="0">
                <a:solidFill>
                  <a:srgbClr val="6AE7FF"/>
                </a:solidFill>
              </a:rPr>
              <a:t>Softmax</a:t>
            </a:r>
            <a:r>
              <a:rPr lang="zh-CN" altLang="en-US" dirty="0" smtClean="0">
                <a:solidFill>
                  <a:srgbClr val="6AE7FF"/>
                </a:solidFill>
              </a:rPr>
              <a:t>层叠加而成。卷积神经网络中还有一个非常重要的结构</a:t>
            </a:r>
            <a:r>
              <a:rPr lang="en-US" altLang="zh-CN" dirty="0" smtClean="0">
                <a:solidFill>
                  <a:srgbClr val="6AE7FF"/>
                </a:solidFill>
              </a:rPr>
              <a:t>:</a:t>
            </a:r>
            <a:r>
              <a:rPr lang="zh-CN" altLang="en-US" dirty="0" smtClean="0">
                <a:solidFill>
                  <a:srgbClr val="6AE7FF"/>
                </a:solidFill>
              </a:rPr>
              <a:t>过滤器，它作用于层与层之间</a:t>
            </a:r>
            <a:r>
              <a:rPr lang="en-US" altLang="zh-CN" dirty="0" smtClean="0">
                <a:solidFill>
                  <a:srgbClr val="6AE7FF"/>
                </a:solidFill>
              </a:rPr>
              <a:t>(</a:t>
            </a:r>
            <a:r>
              <a:rPr lang="zh-CN" altLang="en-US" dirty="0" smtClean="0">
                <a:solidFill>
                  <a:srgbClr val="6AE7FF"/>
                </a:solidFill>
              </a:rPr>
              <a:t>卷积层与池化层），决定了怎样对数据进行卷积和池化。</a:t>
            </a:r>
            <a:endParaRPr lang="en-US" altLang="zh-CN" dirty="0" smtClean="0">
              <a:solidFill>
                <a:srgbClr val="6AE7FF"/>
              </a:solidFill>
            </a:endParaRPr>
          </a:p>
          <a:p>
            <a:pPr indent="457200">
              <a:lnSpc>
                <a:spcPct val="150000"/>
              </a:lnSpc>
            </a:pPr>
            <a:r>
              <a:rPr lang="zh-CN" altLang="en-US" dirty="0" smtClean="0">
                <a:solidFill>
                  <a:srgbClr val="6AE7FF"/>
                </a:solidFill>
              </a:rPr>
              <a:t>卷积用于提取高层次特征，池化用于缩小参数。一般为一层卷积加一层池化反复叠加或多层卷积加一层池化。</a:t>
            </a:r>
            <a:br>
              <a:rPr lang="zh-CN" altLang="en-US" dirty="0" smtClean="0">
                <a:solidFill>
                  <a:srgbClr val="6AE7FF"/>
                </a:solidFill>
              </a:rPr>
            </a:br>
            <a:r>
              <a:rPr lang="zh-CN" altLang="en-US" dirty="0" smtClean="0">
                <a:solidFill>
                  <a:srgbClr val="6AE7FF"/>
                </a:solidFill>
              </a:rPr>
              <a:t>全连接层用于卷积池化后，对数据列化然后经过一两层全连接层，得出结果。</a:t>
            </a:r>
            <a:br>
              <a:rPr lang="zh-CN" altLang="en-US" dirty="0" smtClean="0">
                <a:solidFill>
                  <a:srgbClr val="6AE7FF"/>
                </a:solidFill>
              </a:rPr>
            </a:br>
            <a:r>
              <a:rPr lang="en-US" altLang="zh-CN" dirty="0" err="1" smtClean="0">
                <a:solidFill>
                  <a:srgbClr val="6AE7FF"/>
                </a:solidFill>
              </a:rPr>
              <a:t>softmax</a:t>
            </a:r>
            <a:r>
              <a:rPr lang="zh-CN" altLang="en-US" dirty="0" smtClean="0">
                <a:solidFill>
                  <a:srgbClr val="6AE7FF"/>
                </a:solidFill>
              </a:rPr>
              <a:t>用于最后的分类。</a:t>
            </a:r>
          </a:p>
          <a:p>
            <a:pPr indent="457200"/>
            <a:endParaRPr lang="zh-CN" altLang="en-US" dirty="0">
              <a:solidFill>
                <a:srgbClr val="6AE7FF"/>
              </a:solidFill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32605" y="881440"/>
            <a:ext cx="5454091" cy="524827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3" name="椭圆 2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 dirty="0" smtClean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3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文本框 263"/>
          <p:cNvSpPr txBox="1"/>
          <p:nvPr/>
        </p:nvSpPr>
        <p:spPr>
          <a:xfrm>
            <a:off x="960755" y="481330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代码实战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train</a:t>
            </a:r>
            <a:r>
              <a:rPr lang="en-US" altLang="zh-CN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.</a:t>
            </a:r>
            <a:r>
              <a:rPr lang="en-US" altLang="zh-CN" sz="2000" b="1" dirty="0" err="1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py,eval.py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434859" y="983615"/>
            <a:ext cx="8946292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6AE7FF"/>
                </a:solidFill>
              </a:rPr>
              <a:t>●模型训练</a:t>
            </a:r>
          </a:p>
          <a:p>
            <a:r>
              <a:rPr lang="en-US" dirty="0" smtClean="0">
                <a:solidFill>
                  <a:srgbClr val="6AE7FF"/>
                </a:solidFill>
              </a:rPr>
              <a:t>	python </a:t>
            </a:r>
            <a:r>
              <a:rPr lang="en-US" altLang="zh-CN" dirty="0">
                <a:solidFill>
                  <a:srgbClr val="6AE7FF"/>
                </a:solidFill>
              </a:rPr>
              <a:t>textcnn</a:t>
            </a:r>
            <a:r>
              <a:rPr lang="en-US" dirty="0" smtClean="0">
                <a:solidFill>
                  <a:srgbClr val="6AE7FF"/>
                </a:solidFill>
              </a:rPr>
              <a:t>/train.py</a:t>
            </a:r>
          </a:p>
          <a:p>
            <a:r>
              <a:rPr lang="en-US" altLang="zh-CN" dirty="0" smtClean="0">
                <a:solidFill>
                  <a:srgbClr val="6AE7FF"/>
                </a:solidFill>
              </a:rPr>
              <a:t>	</a:t>
            </a:r>
            <a:r>
              <a:rPr lang="zh-CN" altLang="en-US" dirty="0" smtClean="0">
                <a:solidFill>
                  <a:srgbClr val="6AE7FF"/>
                </a:solidFill>
              </a:rPr>
              <a:t>训练</a:t>
            </a:r>
            <a:r>
              <a:rPr lang="zh-CN" altLang="en-US" dirty="0" smtClean="0">
                <a:solidFill>
                  <a:srgbClr val="6AE7FF"/>
                </a:solidFill>
              </a:rPr>
              <a:t>数据：</a:t>
            </a:r>
            <a:r>
              <a:rPr lang="en-US" altLang="zh-CN" dirty="0" smtClean="0">
                <a:solidFill>
                  <a:srgbClr val="6AE7FF"/>
                </a:solidFill>
              </a:rPr>
              <a:t>./</a:t>
            </a:r>
            <a:r>
              <a:rPr lang="en-US" dirty="0" smtClean="0">
                <a:solidFill>
                  <a:srgbClr val="6AE7FF"/>
                </a:solidFill>
              </a:rPr>
              <a:t>data/train_data.txt</a:t>
            </a:r>
          </a:p>
          <a:p>
            <a:endParaRPr lang="en-US" dirty="0" smtClean="0">
              <a:solidFill>
                <a:srgbClr val="6AE7FF"/>
              </a:solidFill>
            </a:endParaRPr>
          </a:p>
          <a:p>
            <a:r>
              <a:rPr lang="zh-CN" altLang="en-US" dirty="0" smtClean="0">
                <a:solidFill>
                  <a:srgbClr val="6AE7FF"/>
                </a:solidFill>
              </a:rPr>
              <a:t>●模型评估</a:t>
            </a:r>
          </a:p>
          <a:p>
            <a:r>
              <a:rPr lang="en-US" dirty="0" smtClean="0">
                <a:solidFill>
                  <a:srgbClr val="6AE7FF"/>
                </a:solidFill>
              </a:rPr>
              <a:t>	python </a:t>
            </a:r>
            <a:r>
              <a:rPr lang="en-US" dirty="0" smtClean="0">
                <a:solidFill>
                  <a:srgbClr val="6AE7FF"/>
                </a:solidFill>
              </a:rPr>
              <a:t>textcnn/eval.py</a:t>
            </a:r>
          </a:p>
          <a:p>
            <a:r>
              <a:rPr lang="en-US" altLang="zh-CN" dirty="0" smtClean="0">
                <a:solidFill>
                  <a:srgbClr val="6AE7FF"/>
                </a:solidFill>
              </a:rPr>
              <a:t>	</a:t>
            </a:r>
            <a:r>
              <a:rPr lang="zh-CN" altLang="en-US" dirty="0" smtClean="0">
                <a:solidFill>
                  <a:srgbClr val="6AE7FF"/>
                </a:solidFill>
              </a:rPr>
              <a:t>测试数据</a:t>
            </a:r>
            <a:r>
              <a:rPr lang="zh-CN" altLang="en-US" dirty="0" smtClean="0">
                <a:solidFill>
                  <a:srgbClr val="6AE7FF"/>
                </a:solidFill>
              </a:rPr>
              <a:t>：</a:t>
            </a:r>
            <a:r>
              <a:rPr lang="en-US" altLang="zh-CN" dirty="0" smtClean="0">
                <a:solidFill>
                  <a:srgbClr val="6AE7FF"/>
                </a:solidFill>
              </a:rPr>
              <a:t>./</a:t>
            </a:r>
            <a:r>
              <a:rPr lang="en-US" dirty="0" smtClean="0">
                <a:solidFill>
                  <a:srgbClr val="6AE7FF"/>
                </a:solidFill>
              </a:rPr>
              <a:t>data/valid_data.txt</a:t>
            </a:r>
          </a:p>
          <a:p>
            <a:endParaRPr lang="en-US" dirty="0" smtClean="0">
              <a:solidFill>
                <a:srgbClr val="6AE7FF"/>
              </a:solidFill>
            </a:endParaRPr>
          </a:p>
          <a:p>
            <a:r>
              <a:rPr lang="zh-CN" altLang="en-US" dirty="0" smtClean="0">
                <a:solidFill>
                  <a:srgbClr val="6AE7FF"/>
                </a:solidFill>
              </a:rPr>
              <a:t>●单句测试</a:t>
            </a:r>
          </a:p>
          <a:p>
            <a:r>
              <a:rPr lang="en-US" dirty="0" smtClean="0">
                <a:solidFill>
                  <a:srgbClr val="6AE7FF"/>
                </a:solidFill>
              </a:rPr>
              <a:t>	python </a:t>
            </a:r>
            <a:r>
              <a:rPr lang="en-US" dirty="0" smtClean="0">
                <a:solidFill>
                  <a:srgbClr val="6AE7FF"/>
                </a:solidFill>
              </a:rPr>
              <a:t>textcnn/predict.py </a:t>
            </a:r>
            <a:r>
              <a:rPr lang="zh-CN" altLang="en-US" dirty="0" smtClean="0">
                <a:solidFill>
                  <a:srgbClr val="6AE7FF"/>
                </a:solidFill>
              </a:rPr>
              <a:t>‘猪肉饺子是什么垃圾？’</a:t>
            </a:r>
          </a:p>
          <a:p>
            <a:r>
              <a:rPr lang="en-US" altLang="zh-CN" dirty="0" smtClean="0">
                <a:solidFill>
                  <a:srgbClr val="6AE7FF"/>
                </a:solidFill>
              </a:rPr>
              <a:t>	</a:t>
            </a:r>
            <a:r>
              <a:rPr lang="zh-CN" altLang="en-US" dirty="0" smtClean="0">
                <a:solidFill>
                  <a:srgbClr val="6AE7FF"/>
                </a:solidFill>
              </a:rPr>
              <a:t>输出</a:t>
            </a:r>
            <a:r>
              <a:rPr lang="zh-CN" altLang="en-US" dirty="0" smtClean="0">
                <a:solidFill>
                  <a:srgbClr val="6AE7FF"/>
                </a:solidFill>
              </a:rPr>
              <a:t>结果</a:t>
            </a:r>
            <a:r>
              <a:rPr lang="zh-CN" altLang="en-US" dirty="0" smtClean="0">
                <a:solidFill>
                  <a:srgbClr val="6AE7FF"/>
                </a:solidFill>
              </a:rPr>
              <a:t>：湿垃圾</a:t>
            </a:r>
            <a:endParaRPr lang="en-US" altLang="zh-CN" dirty="0" smtClean="0">
              <a:solidFill>
                <a:srgbClr val="6AE7FF"/>
              </a:solidFill>
            </a:endParaRPr>
          </a:p>
          <a:p>
            <a:endParaRPr lang="zh-CN" altLang="en-US" dirty="0" smtClean="0">
              <a:solidFill>
                <a:srgbClr val="6AE7FF"/>
              </a:solidFill>
            </a:endParaRPr>
          </a:p>
          <a:p>
            <a:r>
              <a:rPr lang="zh-CN" altLang="en-US" dirty="0" smtClean="0">
                <a:solidFill>
                  <a:srgbClr val="6AE7FF"/>
                </a:solidFill>
              </a:rPr>
              <a:t>●修改标注</a:t>
            </a:r>
          </a:p>
          <a:p>
            <a:r>
              <a:rPr lang="en-US" altLang="zh-CN" dirty="0" smtClean="0">
                <a:solidFill>
                  <a:srgbClr val="6AE7FF"/>
                </a:solidFill>
              </a:rPr>
              <a:t>	</a:t>
            </a:r>
            <a:r>
              <a:rPr lang="zh-CN" altLang="en-US" dirty="0" smtClean="0">
                <a:solidFill>
                  <a:srgbClr val="6AE7FF"/>
                </a:solidFill>
              </a:rPr>
              <a:t>修改 </a:t>
            </a:r>
            <a:r>
              <a:rPr lang="en-US" altLang="zh-CN" dirty="0" smtClean="0">
                <a:solidFill>
                  <a:srgbClr val="6AE7FF"/>
                </a:solidFill>
              </a:rPr>
              <a:t>./</a:t>
            </a:r>
            <a:r>
              <a:rPr lang="en-US" dirty="0" smtClean="0">
                <a:solidFill>
                  <a:srgbClr val="6AE7FF"/>
                </a:solidFill>
              </a:rPr>
              <a:t>data/</a:t>
            </a:r>
            <a:r>
              <a:rPr lang="en-US" dirty="0" err="1" smtClean="0">
                <a:solidFill>
                  <a:srgbClr val="6AE7FF"/>
                </a:solidFill>
              </a:rPr>
              <a:t>train_data.txt</a:t>
            </a:r>
            <a:r>
              <a:rPr lang="en-US" dirty="0" smtClean="0">
                <a:solidFill>
                  <a:srgbClr val="6AE7FF"/>
                </a:solidFill>
              </a:rPr>
              <a:t> </a:t>
            </a:r>
            <a:r>
              <a:rPr lang="zh-CN" altLang="en-US" dirty="0" smtClean="0">
                <a:solidFill>
                  <a:srgbClr val="6AE7FF"/>
                </a:solidFill>
              </a:rPr>
              <a:t>作为训练集；</a:t>
            </a:r>
            <a:br>
              <a:rPr lang="zh-CN" altLang="en-US" dirty="0" smtClean="0">
                <a:solidFill>
                  <a:srgbClr val="6AE7FF"/>
                </a:solidFill>
              </a:rPr>
            </a:br>
            <a:r>
              <a:rPr lang="en-US" altLang="zh-CN" dirty="0" smtClean="0">
                <a:solidFill>
                  <a:srgbClr val="6AE7FF"/>
                </a:solidFill>
              </a:rPr>
              <a:t>	./</a:t>
            </a:r>
            <a:r>
              <a:rPr lang="en-US" dirty="0" smtClean="0">
                <a:solidFill>
                  <a:srgbClr val="6AE7FF"/>
                </a:solidFill>
              </a:rPr>
              <a:t>data/valid_data.txt </a:t>
            </a:r>
            <a:r>
              <a:rPr lang="zh-CN" altLang="en-US" dirty="0" smtClean="0">
                <a:solidFill>
                  <a:srgbClr val="6AE7FF"/>
                </a:solidFill>
              </a:rPr>
              <a:t>中，作为测试数据</a:t>
            </a:r>
            <a:r>
              <a:rPr lang="zh-CN" altLang="en-US" dirty="0" smtClean="0">
                <a:solidFill>
                  <a:srgbClr val="6AE7FF"/>
                </a:solidFill>
              </a:rPr>
              <a:t>集</a:t>
            </a:r>
            <a:endParaRPr lang="en-US" altLang="zh-CN" dirty="0" smtClean="0">
              <a:solidFill>
                <a:srgbClr val="6AE7FF"/>
              </a:solidFill>
            </a:endParaRPr>
          </a:p>
          <a:p>
            <a:endParaRPr lang="zh-CN" altLang="en-US" dirty="0" smtClean="0">
              <a:solidFill>
                <a:srgbClr val="6AE7FF"/>
              </a:solidFill>
            </a:endParaRPr>
          </a:p>
          <a:p>
            <a:r>
              <a:rPr lang="zh-CN" altLang="en-US" dirty="0">
                <a:solidFill>
                  <a:srgbClr val="6AE7FF"/>
                </a:solidFill>
              </a:rPr>
              <a:t>● </a:t>
            </a:r>
            <a:r>
              <a:rPr lang="en-US" dirty="0" smtClean="0">
                <a:solidFill>
                  <a:srgbClr val="6AE7FF"/>
                </a:solidFill>
              </a:rPr>
              <a:t>embedding</a:t>
            </a:r>
            <a:r>
              <a:rPr lang="zh-CN" altLang="en-US" dirty="0" smtClean="0">
                <a:solidFill>
                  <a:srgbClr val="6AE7FF"/>
                </a:solidFill>
              </a:rPr>
              <a:t>方法选择</a:t>
            </a:r>
          </a:p>
          <a:p>
            <a:r>
              <a:rPr lang="en-US" altLang="zh-CN" dirty="0" smtClean="0">
                <a:solidFill>
                  <a:srgbClr val="6AE7FF"/>
                </a:solidFill>
              </a:rPr>
              <a:t>	</a:t>
            </a:r>
            <a:r>
              <a:rPr lang="zh-CN" altLang="en-US" dirty="0" smtClean="0">
                <a:solidFill>
                  <a:srgbClr val="6AE7FF"/>
                </a:solidFill>
              </a:rPr>
              <a:t>修改 </a:t>
            </a:r>
            <a:r>
              <a:rPr lang="en-US" dirty="0" smtClean="0">
                <a:solidFill>
                  <a:srgbClr val="6AE7FF"/>
                </a:solidFill>
              </a:rPr>
              <a:t>train.py, eval.py, predict.py </a:t>
            </a:r>
            <a:r>
              <a:rPr lang="zh-CN" altLang="en-US" dirty="0" smtClean="0">
                <a:solidFill>
                  <a:srgbClr val="6AE7FF"/>
                </a:solidFill>
              </a:rPr>
              <a:t>中的：</a:t>
            </a:r>
            <a:br>
              <a:rPr lang="zh-CN" altLang="en-US" dirty="0" smtClean="0">
                <a:solidFill>
                  <a:srgbClr val="6AE7FF"/>
                </a:solidFill>
              </a:rPr>
            </a:br>
            <a:r>
              <a:rPr lang="en-US" altLang="zh-CN" dirty="0" smtClean="0">
                <a:solidFill>
                  <a:srgbClr val="6AE7FF"/>
                </a:solidFill>
              </a:rPr>
              <a:t>	</a:t>
            </a:r>
            <a:r>
              <a:rPr lang="en-US" dirty="0" err="1" smtClean="0">
                <a:solidFill>
                  <a:srgbClr val="6AE7FF"/>
                </a:solidFill>
              </a:rPr>
              <a:t>tf.flags.DEFINE_string</a:t>
            </a:r>
            <a:r>
              <a:rPr lang="en-US" dirty="0" smtClean="0">
                <a:solidFill>
                  <a:srgbClr val="6AE7FF"/>
                </a:solidFill>
              </a:rPr>
              <a:t>(“w2v_file”, “”, “w2v_file path”)</a:t>
            </a:r>
            <a:br>
              <a:rPr lang="en-US" dirty="0" smtClean="0">
                <a:solidFill>
                  <a:srgbClr val="6AE7FF"/>
                </a:solidFill>
              </a:rPr>
            </a:br>
            <a:r>
              <a:rPr lang="en-US" dirty="0" smtClean="0">
                <a:solidFill>
                  <a:srgbClr val="6AE7FF"/>
                </a:solidFill>
              </a:rPr>
              <a:t>	w2v_file</a:t>
            </a:r>
            <a:r>
              <a:rPr lang="zh-CN" altLang="en-US" dirty="0" smtClean="0">
                <a:solidFill>
                  <a:srgbClr val="6AE7FF"/>
                </a:solidFill>
              </a:rPr>
              <a:t>非空表示使用词向量做</a:t>
            </a:r>
            <a:r>
              <a:rPr lang="en-US" dirty="0" smtClean="0">
                <a:solidFill>
                  <a:srgbClr val="6AE7FF"/>
                </a:solidFill>
              </a:rPr>
              <a:t>embedding，</a:t>
            </a:r>
            <a:r>
              <a:rPr lang="zh-CN" altLang="en-US" dirty="0" smtClean="0">
                <a:solidFill>
                  <a:srgbClr val="6AE7FF"/>
                </a:solidFill>
              </a:rPr>
              <a:t>否则用</a:t>
            </a:r>
            <a:r>
              <a:rPr lang="en-US" dirty="0" smtClean="0">
                <a:solidFill>
                  <a:srgbClr val="6AE7FF"/>
                </a:solidFill>
              </a:rPr>
              <a:t>vocabulary</a:t>
            </a:r>
            <a:r>
              <a:rPr lang="zh-CN" altLang="en-US" dirty="0" smtClean="0">
                <a:solidFill>
                  <a:srgbClr val="6AE7FF"/>
                </a:solidFill>
              </a:rPr>
              <a:t>方法做</a:t>
            </a:r>
            <a:r>
              <a:rPr lang="en-US" dirty="0" smtClean="0">
                <a:solidFill>
                  <a:srgbClr val="6AE7FF"/>
                </a:solidFill>
              </a:rPr>
              <a:t>embedding</a:t>
            </a:r>
          </a:p>
          <a:p>
            <a:endParaRPr lang="zh-CN" altLang="en-US" dirty="0">
              <a:solidFill>
                <a:srgbClr val="6AE7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477770" y="2722098"/>
            <a:ext cx="1513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四、</a:t>
            </a:r>
            <a:endParaRPr kumimoji="0" lang="en-US" altLang="zh-CN" sz="8000" b="0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49672" y="2896087"/>
            <a:ext cx="528896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评估测试</a:t>
            </a:r>
            <a:r>
              <a:rPr lang="zh-CN" altLang="en-US" sz="6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结果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33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263"/>
          <p:cNvSpPr txBox="1"/>
          <p:nvPr/>
        </p:nvSpPr>
        <p:spPr>
          <a:xfrm>
            <a:off x="586854" y="498541"/>
            <a:ext cx="523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评估测试</a:t>
            </a:r>
            <a:r>
              <a:rPr kumimoji="0" lang="zh-CN" altLang="en-US" sz="24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结果</a:t>
            </a:r>
            <a:endParaRPr kumimoji="0" lang="zh-CN" altLang="en-US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97732" y="3472644"/>
            <a:ext cx="6226150" cy="12695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86854" y="2975212"/>
            <a:ext cx="566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AE7FF"/>
                </a:solidFill>
              </a:rPr>
              <a:t>python classify_image.py --</a:t>
            </a:r>
            <a:r>
              <a:rPr lang="en-US" altLang="zh-CN" dirty="0" err="1" smtClean="0">
                <a:solidFill>
                  <a:srgbClr val="6AE7FF"/>
                </a:solidFill>
              </a:rPr>
              <a:t>image_file</a:t>
            </a:r>
            <a:r>
              <a:rPr lang="en-US" altLang="zh-CN" dirty="0" smtClean="0">
                <a:solidFill>
                  <a:srgbClr val="6AE7FF"/>
                </a:solidFill>
              </a:rPr>
              <a:t> ./</a:t>
            </a:r>
            <a:r>
              <a:rPr lang="en-US" altLang="zh-CN" dirty="0" err="1" smtClean="0">
                <a:solidFill>
                  <a:srgbClr val="6AE7FF"/>
                </a:solidFill>
              </a:rPr>
              <a:t>img</a:t>
            </a:r>
            <a:r>
              <a:rPr lang="en-US" altLang="zh-CN" dirty="0" smtClean="0">
                <a:solidFill>
                  <a:srgbClr val="6AE7FF"/>
                </a:solidFill>
              </a:rPr>
              <a:t>/2.png</a:t>
            </a:r>
            <a:endParaRPr lang="zh-CN" altLang="en-US" dirty="0">
              <a:solidFill>
                <a:srgbClr val="6AE7FF"/>
              </a:solidFill>
            </a:endParaRPr>
          </a:p>
        </p:txBody>
      </p:sp>
      <p:pic>
        <p:nvPicPr>
          <p:cNvPr id="8" name="图片 7" descr="捕获1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088" y="1615203"/>
            <a:ext cx="6741207" cy="115529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630073" y="1080447"/>
            <a:ext cx="566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AE7FF"/>
                </a:solidFill>
              </a:rPr>
              <a:t>python classify_image.py</a:t>
            </a:r>
            <a:endParaRPr lang="zh-CN" altLang="en-US" dirty="0">
              <a:solidFill>
                <a:srgbClr val="6AE7FF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90973" y="4882272"/>
            <a:ext cx="5663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AE7FF"/>
                </a:solidFill>
              </a:rPr>
              <a:t>python textcnn/predict.py ‘</a:t>
            </a:r>
            <a:r>
              <a:rPr lang="zh-CN" altLang="en-US" dirty="0" smtClean="0">
                <a:solidFill>
                  <a:srgbClr val="6AE7FF"/>
                </a:solidFill>
              </a:rPr>
              <a:t>猪肉饺子</a:t>
            </a:r>
            <a:r>
              <a:rPr lang="en-US" altLang="zh-CN" dirty="0" smtClean="0">
                <a:solidFill>
                  <a:srgbClr val="6AE7FF"/>
                </a:solidFill>
              </a:rPr>
              <a:t>’</a:t>
            </a:r>
            <a:endParaRPr lang="zh-CN" altLang="en-US" dirty="0">
              <a:solidFill>
                <a:srgbClr val="6AE7FF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7735587" y="4167099"/>
            <a:ext cx="3962142" cy="172501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2" name="图片 11" descr="捕获3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9349" y="5614836"/>
            <a:ext cx="2295127" cy="448473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7368438" y="3428293"/>
            <a:ext cx="48235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rgbClr val="6AE7FF"/>
                </a:solidFill>
              </a:rPr>
              <a:t>python rafuse.py </a:t>
            </a:r>
            <a:r>
              <a:rPr lang="en-US" altLang="zh-CN" dirty="0" err="1" smtClean="0">
                <a:solidFill>
                  <a:srgbClr val="6AE7FF"/>
                </a:solidFill>
              </a:rPr>
              <a:t>img</a:t>
            </a:r>
            <a:r>
              <a:rPr lang="en-US" altLang="zh-CN" dirty="0" smtClean="0">
                <a:solidFill>
                  <a:srgbClr val="6AE7FF"/>
                </a:solidFill>
              </a:rPr>
              <a:t>/2.png</a:t>
            </a:r>
            <a:endParaRPr lang="zh-CN" altLang="en-US" dirty="0">
              <a:solidFill>
                <a:srgbClr val="6AE7FF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2772276" y="2837280"/>
            <a:ext cx="15132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72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五、</a:t>
            </a:r>
            <a:endParaRPr kumimoji="0" lang="en-US" altLang="zh-CN" sz="7200" b="0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285481" y="2985302"/>
            <a:ext cx="511886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60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60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界面可视化</a:t>
            </a:r>
            <a:endParaRPr lang="zh-CN" altLang="en-US" sz="2800" dirty="0" smtClean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18330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4256405" y="929005"/>
            <a:ext cx="367919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000" b="1" i="0" u="none" strike="noStrike" kern="1200" cap="none" spc="0" normalizeH="0" baseline="0" noProof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目录 </a:t>
            </a: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/ </a:t>
            </a:r>
            <a:r>
              <a:rPr kumimoji="0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Contents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3757930" y="3579439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03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755515" y="3675959"/>
            <a:ext cx="3180080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搭建垃圾分类算法模型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757930" y="2687615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02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4755515" y="2784135"/>
            <a:ext cx="3180080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0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快速搭建垃圾分类模型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757930" y="5406335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05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3" name="圆角矩形 12"/>
          <p:cNvSpPr/>
          <p:nvPr/>
        </p:nvSpPr>
        <p:spPr>
          <a:xfrm>
            <a:off x="4755515" y="5502855"/>
            <a:ext cx="3180080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en-US" altLang="zh-CN" sz="20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UI</a:t>
            </a:r>
            <a:r>
              <a:rPr lang="zh-CN" altLang="en-US" sz="20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界面可视化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3757930" y="4492887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04</a:t>
            </a:r>
            <a:endParaRPr kumimoji="0" lang="en-US" altLang="zh-CN" sz="4000" b="1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33" name="圆角矩形 32"/>
          <p:cNvSpPr/>
          <p:nvPr/>
        </p:nvSpPr>
        <p:spPr>
          <a:xfrm>
            <a:off x="4755515" y="4589407"/>
            <a:ext cx="3180080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zh-CN" altLang="en-US" sz="20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测试结果</a:t>
            </a:r>
          </a:p>
        </p:txBody>
      </p:sp>
      <p:sp>
        <p:nvSpPr>
          <p:cNvPr id="14" name="文本框 7"/>
          <p:cNvSpPr txBox="1"/>
          <p:nvPr/>
        </p:nvSpPr>
        <p:spPr>
          <a:xfrm>
            <a:off x="3757930" y="1916394"/>
            <a:ext cx="81978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000" b="1" i="0" u="none" strike="noStrike" kern="1200" cap="none" spc="0" normalizeH="0" baseline="0" noProof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01</a:t>
            </a:r>
          </a:p>
        </p:txBody>
      </p:sp>
      <p:sp>
        <p:nvSpPr>
          <p:cNvPr id="15" name="圆角矩形 14"/>
          <p:cNvSpPr/>
          <p:nvPr/>
        </p:nvSpPr>
        <p:spPr>
          <a:xfrm>
            <a:off x="4755515" y="2012914"/>
            <a:ext cx="3281580" cy="513080"/>
          </a:xfrm>
          <a:prstGeom prst="roundRect">
            <a:avLst/>
          </a:prstGeom>
          <a:noFill/>
          <a:ln w="12700" cmpd="sng">
            <a:solidFill>
              <a:srgbClr val="6AE7FF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>
              <a:defRPr/>
            </a:pPr>
            <a:r>
              <a:rPr lang="zh-CN" altLang="en-US" sz="20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项目</a:t>
            </a:r>
            <a:r>
              <a:rPr lang="zh-CN" altLang="en-US" sz="20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背景与</a:t>
            </a:r>
            <a:r>
              <a:rPr lang="zh-CN" altLang="en-US" sz="2000" b="1" dirty="0" smtClean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代码</a:t>
            </a:r>
            <a:r>
              <a:rPr lang="zh-CN" altLang="en-US" sz="2000" b="1" dirty="0">
                <a:solidFill>
                  <a:srgbClr val="6AE7FF"/>
                </a:solidFill>
                <a:latin typeface="微软雅黑" panose="020B0503020204020204" charset="-122"/>
                <a:ea typeface="微软雅黑" panose="020B0503020204020204" charset="-122"/>
              </a:rPr>
              <a:t>结构树形图</a:t>
            </a:r>
            <a:endParaRPr lang="zh-CN" altLang="en-US" sz="2000" b="1" dirty="0" smtClean="0">
              <a:solidFill>
                <a:srgbClr val="6AE7FF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552907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1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1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600"/>
                            </p:stCondLst>
                            <p:childTnLst>
                              <p:par>
                                <p:cTn id="31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600"/>
                            </p:stCondLst>
                            <p:childTnLst>
                              <p:par>
                                <p:cTn id="43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1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600"/>
                            </p:stCondLst>
                            <p:childTnLst>
                              <p:par>
                                <p:cTn id="55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5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1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600"/>
                            </p:stCondLst>
                            <p:childTnLst>
                              <p:par>
                                <p:cTn id="67" presetID="2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 animBg="1"/>
      <p:bldP spid="9" grpId="1" animBg="1"/>
      <p:bldP spid="10" grpId="0"/>
      <p:bldP spid="11" grpId="0" animBg="1"/>
      <p:bldP spid="11" grpId="1" animBg="1"/>
      <p:bldP spid="12" grpId="0"/>
      <p:bldP spid="13" grpId="0" animBg="1"/>
      <p:bldP spid="13" grpId="1" animBg="1"/>
      <p:bldP spid="32" grpId="0"/>
      <p:bldP spid="33" grpId="0" animBg="1"/>
      <p:bldP spid="33" grpId="1" animBg="1"/>
      <p:bldP spid="14" grpId="0"/>
      <p:bldP spid="15" grpId="0" animBg="1"/>
      <p:bldP spid="1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4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89675"/>
            <a:ext cx="5534798" cy="6268325"/>
          </a:xfrm>
          <a:prstGeom prst="rect">
            <a:avLst/>
          </a:prstGeom>
          <a:ln w="38100" cap="sq">
            <a:solidFill>
              <a:srgbClr val="2782C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图片 2" descr="4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17535" y="0"/>
            <a:ext cx="9173856" cy="3277772"/>
          </a:xfrm>
          <a:prstGeom prst="rect">
            <a:avLst/>
          </a:prstGeom>
          <a:ln w="88900" cap="sq" cmpd="thickThin">
            <a:solidFill>
              <a:srgbClr val="6AE7FF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pic>
        <p:nvPicPr>
          <p:cNvPr id="4" name="图片 3" descr="4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9008" y="3319975"/>
            <a:ext cx="8106907" cy="3538025"/>
          </a:xfrm>
          <a:prstGeom prst="rect">
            <a:avLst/>
          </a:prstGeom>
          <a:ln w="889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  <p:grpSp>
        <p:nvGrpSpPr>
          <p:cNvPr id="5" name="组合 4"/>
          <p:cNvGrpSpPr/>
          <p:nvPr/>
        </p:nvGrpSpPr>
        <p:grpSpPr>
          <a:xfrm>
            <a:off x="0" y="0"/>
            <a:ext cx="606425" cy="606425"/>
            <a:chOff x="2089" y="2413"/>
            <a:chExt cx="1152" cy="1152"/>
          </a:xfrm>
        </p:grpSpPr>
        <p:sp>
          <p:nvSpPr>
            <p:cNvPr id="6" name="椭圆 5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" name="椭圆 6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 smtClean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8" name="文本框 263"/>
          <p:cNvSpPr txBox="1"/>
          <p:nvPr/>
        </p:nvSpPr>
        <p:spPr>
          <a:xfrm>
            <a:off x="606425" y="104140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UI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+mn-ea"/>
              </a:rPr>
              <a:t>代码实战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3657600" y="4332849"/>
            <a:ext cx="492369" cy="562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0829778" y="5132363"/>
            <a:ext cx="492369" cy="562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11" name="椭圆 10"/>
          <p:cNvSpPr/>
          <p:nvPr/>
        </p:nvSpPr>
        <p:spPr>
          <a:xfrm>
            <a:off x="8928296" y="994117"/>
            <a:ext cx="492369" cy="56270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204204" y="227064"/>
            <a:ext cx="606425" cy="606425"/>
            <a:chOff x="2089" y="2413"/>
            <a:chExt cx="1152" cy="1152"/>
          </a:xfrm>
        </p:grpSpPr>
        <p:sp>
          <p:nvSpPr>
            <p:cNvPr id="4" name="椭圆 3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椭圆 4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 smtClean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6" name="文本框 263"/>
          <p:cNvSpPr txBox="1"/>
          <p:nvPr/>
        </p:nvSpPr>
        <p:spPr>
          <a:xfrm>
            <a:off x="810629" y="331204"/>
            <a:ext cx="52355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  UI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界面演示视频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pic>
        <p:nvPicPr>
          <p:cNvPr id="7" name="可视化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15762" y="968976"/>
            <a:ext cx="9531179" cy="536128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  <p:bldLst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7393e6d2fc74159836bb16d23f5ad70b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-5715"/>
            <a:ext cx="6817360" cy="686371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78500" y="2399030"/>
            <a:ext cx="5478145" cy="110680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600" b="1" i="0" u="none" strike="noStrike" kern="1200" cap="none" spc="0" normalizeH="0" baseline="0" noProof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40989863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bldLvl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056406" y="2654400"/>
            <a:ext cx="1513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一、</a:t>
            </a:r>
            <a:endParaRPr kumimoji="0" lang="en-US" altLang="zh-CN" sz="8000" b="0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744269" y="2957288"/>
            <a:ext cx="866166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54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项目背景与代码</a:t>
            </a:r>
            <a:r>
              <a:rPr lang="zh-CN" altLang="en-US" sz="54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结构树形图</a:t>
            </a:r>
          </a:p>
        </p:txBody>
      </p:sp>
    </p:spTree>
    <p:extLst>
      <p:ext uri="{BB962C8B-B14F-4D97-AF65-F5344CB8AC3E}">
        <p14:creationId xmlns:p14="http://schemas.microsoft.com/office/powerpoint/2010/main" val="31771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6" name="组合 135"/>
          <p:cNvGrpSpPr/>
          <p:nvPr/>
        </p:nvGrpSpPr>
        <p:grpSpPr>
          <a:xfrm rot="10800000" flipH="1">
            <a:off x="856022" y="1246049"/>
            <a:ext cx="10491473" cy="4877076"/>
            <a:chOff x="850264" y="1552754"/>
            <a:chExt cx="10491473" cy="4877076"/>
          </a:xfrm>
        </p:grpSpPr>
        <p:grpSp>
          <p:nvGrpSpPr>
            <p:cNvPr id="135" name="组合 134"/>
            <p:cNvGrpSpPr/>
            <p:nvPr/>
          </p:nvGrpSpPr>
          <p:grpSpPr>
            <a:xfrm>
              <a:off x="850264" y="1552754"/>
              <a:ext cx="10491473" cy="4877076"/>
              <a:chOff x="850264" y="1552754"/>
              <a:chExt cx="10491473" cy="4877076"/>
            </a:xfrm>
          </p:grpSpPr>
          <p:sp>
            <p:nvSpPr>
              <p:cNvPr id="2" name="任意多边形 1"/>
              <p:cNvSpPr/>
              <p:nvPr/>
            </p:nvSpPr>
            <p:spPr>
              <a:xfrm>
                <a:off x="850264" y="1552754"/>
                <a:ext cx="10491473" cy="4877076"/>
              </a:xfrm>
              <a:custGeom>
                <a:avLst/>
                <a:gdLst>
                  <a:gd name="connsiteX0" fmla="*/ 7831355 w 10491473"/>
                  <a:gd name="connsiteY0" fmla="*/ 0 h 4877076"/>
                  <a:gd name="connsiteX1" fmla="*/ 9266735 w 10491473"/>
                  <a:gd name="connsiteY1" fmla="*/ 0 h 4877076"/>
                  <a:gd name="connsiteX2" fmla="*/ 9506378 w 10491473"/>
                  <a:gd name="connsiteY2" fmla="*/ 273194 h 4877076"/>
                  <a:gd name="connsiteX3" fmla="*/ 9724144 w 10491473"/>
                  <a:gd name="connsiteY3" fmla="*/ 273194 h 4877076"/>
                  <a:gd name="connsiteX4" fmla="*/ 10491473 w 10491473"/>
                  <a:gd name="connsiteY4" fmla="*/ 1040523 h 4877076"/>
                  <a:gd name="connsiteX5" fmla="*/ 10491473 w 10491473"/>
                  <a:gd name="connsiteY5" fmla="*/ 4877076 h 4877076"/>
                  <a:gd name="connsiteX6" fmla="*/ 10083708 w 10491473"/>
                  <a:gd name="connsiteY6" fmla="*/ 4877076 h 4877076"/>
                  <a:gd name="connsiteX7" fmla="*/ 9976858 w 10491473"/>
                  <a:gd name="connsiteY7" fmla="*/ 4718650 h 4877076"/>
                  <a:gd name="connsiteX8" fmla="*/ 9017366 w 10491473"/>
                  <a:gd name="connsiteY8" fmla="*/ 4718650 h 4877076"/>
                  <a:gd name="connsiteX9" fmla="*/ 8910516 w 10491473"/>
                  <a:gd name="connsiteY9" fmla="*/ 4877076 h 4877076"/>
                  <a:gd name="connsiteX10" fmla="*/ 767329 w 10491473"/>
                  <a:gd name="connsiteY10" fmla="*/ 4877076 h 4877076"/>
                  <a:gd name="connsiteX11" fmla="*/ 0 w 10491473"/>
                  <a:gd name="connsiteY11" fmla="*/ 4109747 h 4877076"/>
                  <a:gd name="connsiteX12" fmla="*/ 0 w 10491473"/>
                  <a:gd name="connsiteY12" fmla="*/ 3233529 h 4877076"/>
                  <a:gd name="connsiteX13" fmla="*/ 177598 w 10491473"/>
                  <a:gd name="connsiteY13" fmla="*/ 3068263 h 4877076"/>
                  <a:gd name="connsiteX14" fmla="*/ 177598 w 10491473"/>
                  <a:gd name="connsiteY14" fmla="*/ 2401062 h 4877076"/>
                  <a:gd name="connsiteX15" fmla="*/ 0 w 10491473"/>
                  <a:gd name="connsiteY15" fmla="*/ 2235796 h 4877076"/>
                  <a:gd name="connsiteX16" fmla="*/ 0 w 10491473"/>
                  <a:gd name="connsiteY16" fmla="*/ 273194 h 4877076"/>
                  <a:gd name="connsiteX17" fmla="*/ 433369 w 10491473"/>
                  <a:gd name="connsiteY17" fmla="*/ 273194 h 4877076"/>
                  <a:gd name="connsiteX18" fmla="*/ 673292 w 10491473"/>
                  <a:gd name="connsiteY18" fmla="*/ 1376 h 4877076"/>
                  <a:gd name="connsiteX19" fmla="*/ 2113993 w 10491473"/>
                  <a:gd name="connsiteY19" fmla="*/ 1376 h 4877076"/>
                  <a:gd name="connsiteX20" fmla="*/ 2353916 w 10491473"/>
                  <a:gd name="connsiteY20" fmla="*/ 273194 h 4877076"/>
                  <a:gd name="connsiteX21" fmla="*/ 7591712 w 10491473"/>
                  <a:gd name="connsiteY21" fmla="*/ 273194 h 48770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0491473" h="4877076">
                    <a:moveTo>
                      <a:pt x="7831355" y="0"/>
                    </a:moveTo>
                    <a:lnTo>
                      <a:pt x="9266735" y="0"/>
                    </a:lnTo>
                    <a:lnTo>
                      <a:pt x="9506378" y="273194"/>
                    </a:lnTo>
                    <a:lnTo>
                      <a:pt x="9724144" y="273194"/>
                    </a:lnTo>
                    <a:lnTo>
                      <a:pt x="10491473" y="1040523"/>
                    </a:lnTo>
                    <a:lnTo>
                      <a:pt x="10491473" y="4877076"/>
                    </a:lnTo>
                    <a:lnTo>
                      <a:pt x="10083708" y="4877076"/>
                    </a:lnTo>
                    <a:lnTo>
                      <a:pt x="9976858" y="4718650"/>
                    </a:lnTo>
                    <a:lnTo>
                      <a:pt x="9017366" y="4718650"/>
                    </a:lnTo>
                    <a:lnTo>
                      <a:pt x="8910516" y="4877076"/>
                    </a:lnTo>
                    <a:lnTo>
                      <a:pt x="767329" y="4877076"/>
                    </a:lnTo>
                    <a:lnTo>
                      <a:pt x="0" y="4109747"/>
                    </a:lnTo>
                    <a:lnTo>
                      <a:pt x="0" y="3233529"/>
                    </a:lnTo>
                    <a:lnTo>
                      <a:pt x="177598" y="3068263"/>
                    </a:lnTo>
                    <a:lnTo>
                      <a:pt x="177598" y="2401062"/>
                    </a:lnTo>
                    <a:lnTo>
                      <a:pt x="0" y="2235796"/>
                    </a:lnTo>
                    <a:lnTo>
                      <a:pt x="0" y="273194"/>
                    </a:lnTo>
                    <a:lnTo>
                      <a:pt x="433369" y="273194"/>
                    </a:lnTo>
                    <a:lnTo>
                      <a:pt x="673292" y="1376"/>
                    </a:lnTo>
                    <a:lnTo>
                      <a:pt x="2113993" y="1376"/>
                    </a:lnTo>
                    <a:lnTo>
                      <a:pt x="2353916" y="273194"/>
                    </a:lnTo>
                    <a:lnTo>
                      <a:pt x="7591712" y="273194"/>
                    </a:lnTo>
                    <a:close/>
                  </a:path>
                </a:pathLst>
              </a:custGeom>
              <a:noFill/>
              <a:ln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grpSp>
            <p:nvGrpSpPr>
              <p:cNvPr id="134" name="组合 133"/>
              <p:cNvGrpSpPr/>
              <p:nvPr/>
            </p:nvGrpSpPr>
            <p:grpSpPr>
              <a:xfrm flipH="1">
                <a:off x="8703444" y="1553441"/>
                <a:ext cx="1573211" cy="303301"/>
                <a:chOff x="8522049" y="1552754"/>
                <a:chExt cx="1547284" cy="303301"/>
              </a:xfrm>
            </p:grpSpPr>
            <p:sp>
              <p:nvSpPr>
                <p:cNvPr id="3" name="平行四边形 2"/>
                <p:cNvSpPr/>
                <p:nvPr/>
              </p:nvSpPr>
              <p:spPr>
                <a:xfrm>
                  <a:off x="9478425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6AE7FF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6" name="平行四边形 125"/>
                <p:cNvSpPr/>
                <p:nvPr/>
              </p:nvSpPr>
              <p:spPr>
                <a:xfrm>
                  <a:off x="9006937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6AE7FF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127" name="平行四边形 126"/>
                <p:cNvSpPr/>
                <p:nvPr/>
              </p:nvSpPr>
              <p:spPr>
                <a:xfrm>
                  <a:off x="8522049" y="1552754"/>
                  <a:ext cx="590908" cy="303301"/>
                </a:xfrm>
                <a:prstGeom prst="parallelogram">
                  <a:avLst>
                    <a:gd name="adj" fmla="val 87809"/>
                  </a:avLst>
                </a:prstGeom>
                <a:solidFill>
                  <a:srgbClr val="6AE7FF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6AE7FF"/>
                    </a:solidFill>
                    <a:effectLst/>
                    <a:uLnTx/>
                    <a:uFillTx/>
                    <a:latin typeface="Calibri"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</p:grpSp>
        <p:sp>
          <p:nvSpPr>
            <p:cNvPr id="118" name="平行四边形 117"/>
            <p:cNvSpPr/>
            <p:nvPr/>
          </p:nvSpPr>
          <p:spPr>
            <a:xfrm>
              <a:off x="1376073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19" name="平行四边形 118"/>
            <p:cNvSpPr/>
            <p:nvPr/>
          </p:nvSpPr>
          <p:spPr>
            <a:xfrm>
              <a:off x="1860961" y="1555506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20" name="平行四边形 119"/>
            <p:cNvSpPr/>
            <p:nvPr/>
          </p:nvSpPr>
          <p:spPr>
            <a:xfrm>
              <a:off x="2332449" y="1554130"/>
              <a:ext cx="590908" cy="301925"/>
            </a:xfrm>
            <a:prstGeom prst="parallelogram">
              <a:avLst>
                <a:gd name="adj" fmla="val 87857"/>
              </a:avLst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734695" y="810895"/>
            <a:ext cx="4598035" cy="262255"/>
            <a:chOff x="611" y="1760"/>
            <a:chExt cx="7241" cy="413"/>
          </a:xfrm>
          <a:solidFill>
            <a:srgbClr val="6AE7FF"/>
          </a:solidFill>
        </p:grpSpPr>
        <p:sp>
          <p:nvSpPr>
            <p:cNvPr id="4" name="矩形 3"/>
            <p:cNvSpPr/>
            <p:nvPr/>
          </p:nvSpPr>
          <p:spPr>
            <a:xfrm>
              <a:off x="5477" y="1760"/>
              <a:ext cx="2059" cy="17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" name="平行四边形 4"/>
            <p:cNvSpPr/>
            <p:nvPr/>
          </p:nvSpPr>
          <p:spPr>
            <a:xfrm>
              <a:off x="611" y="1996"/>
              <a:ext cx="5169" cy="72"/>
            </a:xfrm>
            <a:prstGeom prst="parallelogram">
              <a:avLst>
                <a:gd name="adj" fmla="val 317559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8" name="椭圆 47"/>
            <p:cNvSpPr/>
            <p:nvPr/>
          </p:nvSpPr>
          <p:spPr>
            <a:xfrm>
              <a:off x="6279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9" name="椭圆 48"/>
            <p:cNvSpPr/>
            <p:nvPr/>
          </p:nvSpPr>
          <p:spPr>
            <a:xfrm>
              <a:off x="6548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6820" y="1984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1" name="椭圆 50"/>
            <p:cNvSpPr/>
            <p:nvPr/>
          </p:nvSpPr>
          <p:spPr>
            <a:xfrm>
              <a:off x="7428" y="1976"/>
              <a:ext cx="168" cy="168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cxnSp>
          <p:nvCxnSpPr>
            <p:cNvPr id="53" name="直接连接符 52"/>
            <p:cNvCxnSpPr/>
            <p:nvPr/>
          </p:nvCxnSpPr>
          <p:spPr>
            <a:xfrm>
              <a:off x="3094" y="2173"/>
              <a:ext cx="4759" cy="0"/>
            </a:xfrm>
            <a:prstGeom prst="line">
              <a:avLst/>
            </a:prstGeom>
            <a:grpFill/>
            <a:ln>
              <a:solidFill>
                <a:srgbClr val="6AE7FF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文本框 6"/>
          <p:cNvSpPr txBox="1"/>
          <p:nvPr/>
        </p:nvSpPr>
        <p:spPr>
          <a:xfrm>
            <a:off x="3198261" y="1559627"/>
            <a:ext cx="5873549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垃圾分类背景</a:t>
            </a:r>
            <a:endParaRPr kumimoji="0" lang="zh-CN" altLang="en-US" sz="6600" b="0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494790" y="3042285"/>
            <a:ext cx="920242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</a:t>
            </a:r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纸巾再湿都是干垃圾？瓜子皮再干也是湿垃圾？每天丢垃圾都被垃圾分类折磨，还要接受垃圾分类的灵魂拷问：“你是什么垃圾？”</a:t>
            </a:r>
            <a:endParaRPr lang="en-US" altLang="zh-CN" sz="1600" dirty="0" smtClean="0">
              <a:solidFill>
                <a:srgbClr val="10FBFE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0" marR="0" lvl="0" indent="0" algn="l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 smtClean="0">
                <a:ln>
                  <a:noFill/>
                </a:ln>
                <a:solidFill>
                  <a:srgbClr val="10FBF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      但是垃圾分类提高垃圾的资源价值和经济价值，力争物尽其用。</a:t>
            </a:r>
            <a:endParaRPr kumimoji="0" lang="en-US" altLang="zh-CN" sz="1600" b="0" i="0" u="none" strike="noStrike" kern="1200" cap="none" spc="0" normalizeH="0" baseline="0" noProof="0" dirty="0" smtClean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>
              <a:lnSpc>
                <a:spcPct val="200000"/>
              </a:lnSpc>
              <a:defRPr/>
            </a:pPr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下面提供一种快速搭建基于深度学习（</a:t>
            </a:r>
            <a:r>
              <a:rPr lang="en-US" altLang="zh-CN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AI</a:t>
            </a:r>
            <a:r>
              <a:rPr lang="zh-CN" altLang="en-US" sz="16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）的垃圾分类模型，使用深度学习方法搭建算法框架，力求简洁、快速、有效，让垃圾分类不再难！</a:t>
            </a:r>
            <a:endParaRPr kumimoji="0" sz="1600" b="0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grpSp>
        <p:nvGrpSpPr>
          <p:cNvPr id="22" name="组合 21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3" name="椭圆 22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24" name="椭圆 23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noProof="0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1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28186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 prLst="gradientSize: 0.1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2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88324" y="2391034"/>
            <a:ext cx="799070" cy="23477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垃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圾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分</a:t>
            </a:r>
            <a:endParaRPr lang="en-US" altLang="zh-CN" dirty="0" smtClean="0"/>
          </a:p>
          <a:p>
            <a:pPr algn="ctr"/>
            <a:r>
              <a:rPr lang="zh-CN" altLang="en-US" dirty="0" smtClean="0"/>
              <a:t>类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383427" y="2199504"/>
            <a:ext cx="2924432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分类</a:t>
            </a:r>
            <a:r>
              <a:rPr lang="zh-CN" altLang="en-US" dirty="0" smtClean="0"/>
              <a:t>映射</a:t>
            </a:r>
            <a:r>
              <a:rPr lang="en-US" altLang="zh-CN" dirty="0" smtClean="0"/>
              <a:t>predict.py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1797908" y="1610500"/>
            <a:ext cx="2924432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整合分类、映射模型</a:t>
            </a:r>
            <a:r>
              <a:rPr lang="en-US" altLang="zh-CN" dirty="0" smtClean="0"/>
              <a:t>rafuse.py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383427" y="3342504"/>
            <a:ext cx="2924432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模型训练</a:t>
            </a:r>
            <a:r>
              <a:rPr lang="en-US" altLang="zh-CN" dirty="0" smtClean="0"/>
              <a:t>train.py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5383427" y="1050327"/>
            <a:ext cx="2924432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 smtClean="0"/>
              <a:t>分类模型</a:t>
            </a:r>
            <a:r>
              <a:rPr lang="en-US" altLang="zh-CN" dirty="0" smtClean="0"/>
              <a:t>classify_image.py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383427" y="4485504"/>
            <a:ext cx="2924432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模型</a:t>
            </a:r>
            <a:r>
              <a:rPr lang="zh-CN" altLang="en-US" dirty="0" smtClean="0"/>
              <a:t>评估</a:t>
            </a:r>
            <a:r>
              <a:rPr lang="en-US" altLang="zh-CN" dirty="0" smtClean="0"/>
              <a:t>eval.py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1826740" y="4959179"/>
            <a:ext cx="2924432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UI</a:t>
            </a:r>
            <a:r>
              <a:rPr lang="zh-CN" altLang="en-US" dirty="0" smtClean="0"/>
              <a:t>界面可视化</a:t>
            </a:r>
            <a:r>
              <a:rPr lang="en-US" altLang="zh-CN" dirty="0" smtClean="0"/>
              <a:t>ui</a:t>
            </a:r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</a:t>
            </a:r>
            <a:r>
              <a:rPr lang="en-US" altLang="zh-CN" dirty="0" smtClean="0"/>
              <a:t>.py</a:t>
            </a:r>
            <a:endParaRPr lang="zh-CN" altLang="en-US" dirty="0"/>
          </a:p>
        </p:txBody>
      </p:sp>
      <p:cxnSp>
        <p:nvCxnSpPr>
          <p:cNvPr id="17" name="直接箭头连接符 16"/>
          <p:cNvCxnSpPr>
            <a:stCxn id="2" idx="3"/>
            <a:endCxn id="5" idx="1"/>
          </p:cNvCxnSpPr>
          <p:nvPr/>
        </p:nvCxnSpPr>
        <p:spPr>
          <a:xfrm flipV="1">
            <a:off x="1087394" y="1890587"/>
            <a:ext cx="710514" cy="167433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>
            <a:stCxn id="2" idx="3"/>
            <a:endCxn id="10" idx="1"/>
          </p:cNvCxnSpPr>
          <p:nvPr/>
        </p:nvCxnSpPr>
        <p:spPr>
          <a:xfrm>
            <a:off x="1087394" y="3564926"/>
            <a:ext cx="739346" cy="16743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>
            <a:stCxn id="5" idx="3"/>
            <a:endCxn id="7" idx="1"/>
          </p:cNvCxnSpPr>
          <p:nvPr/>
        </p:nvCxnSpPr>
        <p:spPr>
          <a:xfrm flipV="1">
            <a:off x="4722340" y="1330414"/>
            <a:ext cx="661087" cy="5601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直接箭头连接符 22"/>
          <p:cNvCxnSpPr>
            <a:stCxn id="5" idx="3"/>
            <a:endCxn id="4" idx="1"/>
          </p:cNvCxnSpPr>
          <p:nvPr/>
        </p:nvCxnSpPr>
        <p:spPr>
          <a:xfrm>
            <a:off x="4722340" y="1890587"/>
            <a:ext cx="661087" cy="589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9712411" y="2479591"/>
            <a:ext cx="32951" cy="22860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>
            <a:stCxn id="4" idx="3"/>
          </p:cNvCxnSpPr>
          <p:nvPr/>
        </p:nvCxnSpPr>
        <p:spPr>
          <a:xfrm>
            <a:off x="8307859" y="2479591"/>
            <a:ext cx="1404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>
            <a:stCxn id="6" idx="3"/>
          </p:cNvCxnSpPr>
          <p:nvPr/>
        </p:nvCxnSpPr>
        <p:spPr>
          <a:xfrm>
            <a:off x="8307859" y="3622591"/>
            <a:ext cx="1404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>
            <a:stCxn id="8" idx="3"/>
          </p:cNvCxnSpPr>
          <p:nvPr/>
        </p:nvCxnSpPr>
        <p:spPr>
          <a:xfrm>
            <a:off x="8307859" y="4765591"/>
            <a:ext cx="14375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10107826" y="3284839"/>
            <a:ext cx="1915852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Textcnn</a:t>
            </a:r>
            <a:r>
              <a:rPr lang="zh-CN" altLang="en-US" dirty="0" smtClean="0"/>
              <a:t>映射模型文本处理</a:t>
            </a:r>
            <a:endParaRPr lang="zh-CN" altLang="en-US" dirty="0"/>
          </a:p>
        </p:txBody>
      </p:sp>
      <p:cxnSp>
        <p:nvCxnSpPr>
          <p:cNvPr id="40" name="直接箭头连接符 39"/>
          <p:cNvCxnSpPr>
            <a:stCxn id="5" idx="3"/>
            <a:endCxn id="6" idx="1"/>
          </p:cNvCxnSpPr>
          <p:nvPr/>
        </p:nvCxnSpPr>
        <p:spPr>
          <a:xfrm>
            <a:off x="4722340" y="1890587"/>
            <a:ext cx="661087" cy="1732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5" idx="3"/>
            <a:endCxn id="8" idx="1"/>
          </p:cNvCxnSpPr>
          <p:nvPr/>
        </p:nvCxnSpPr>
        <p:spPr>
          <a:xfrm>
            <a:off x="4722340" y="1890587"/>
            <a:ext cx="661087" cy="28750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grpSp>
        <p:nvGrpSpPr>
          <p:cNvPr id="43" name="组合 42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44" name="椭圆 43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5" name="椭圆 44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46" name="文本框 263"/>
          <p:cNvSpPr txBox="1"/>
          <p:nvPr/>
        </p:nvSpPr>
        <p:spPr>
          <a:xfrm>
            <a:off x="960229" y="480541"/>
            <a:ext cx="52355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4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项目代码</a:t>
            </a:r>
            <a:r>
              <a:rPr lang="zh-CN" altLang="en-US" sz="2400" b="1" dirty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结构树形图</a:t>
            </a:r>
          </a:p>
        </p:txBody>
      </p:sp>
      <p:sp>
        <p:nvSpPr>
          <p:cNvPr id="24" name="矩形 23"/>
          <p:cNvSpPr/>
          <p:nvPr/>
        </p:nvSpPr>
        <p:spPr>
          <a:xfrm>
            <a:off x="9850794" y="1050327"/>
            <a:ext cx="2009110" cy="5601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err="1" smtClean="0"/>
              <a:t>Imagenet</a:t>
            </a:r>
            <a:r>
              <a:rPr lang="zh-CN" altLang="en-US" dirty="0" smtClean="0"/>
              <a:t>分类模型图片处理</a:t>
            </a:r>
            <a:endParaRPr lang="zh-CN" altLang="en-US" dirty="0"/>
          </a:p>
        </p:txBody>
      </p:sp>
      <p:cxnSp>
        <p:nvCxnSpPr>
          <p:cNvPr id="25" name="直接连接符 24"/>
          <p:cNvCxnSpPr/>
          <p:nvPr/>
        </p:nvCxnSpPr>
        <p:spPr>
          <a:xfrm>
            <a:off x="9636783" y="3620561"/>
            <a:ext cx="363865" cy="820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8265010" y="1330412"/>
            <a:ext cx="140455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2212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4609465" y="2141855"/>
            <a:ext cx="7581900" cy="5080"/>
            <a:chOff x="7259" y="3373"/>
            <a:chExt cx="11940" cy="8"/>
          </a:xfrm>
        </p:grpSpPr>
        <p:cxnSp>
          <p:nvCxnSpPr>
            <p:cNvPr id="42" name="直接连接符 41"/>
            <p:cNvCxnSpPr/>
            <p:nvPr/>
          </p:nvCxnSpPr>
          <p:spPr>
            <a:xfrm>
              <a:off x="7259" y="337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直接连接符 43"/>
            <p:cNvCxnSpPr/>
            <p:nvPr/>
          </p:nvCxnSpPr>
          <p:spPr>
            <a:xfrm>
              <a:off x="14285" y="3373"/>
              <a:ext cx="491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组合 5"/>
          <p:cNvGrpSpPr/>
          <p:nvPr/>
        </p:nvGrpSpPr>
        <p:grpSpPr>
          <a:xfrm>
            <a:off x="0" y="4707255"/>
            <a:ext cx="8279130" cy="5080"/>
            <a:chOff x="0" y="7413"/>
            <a:chExt cx="13038" cy="8"/>
          </a:xfrm>
        </p:grpSpPr>
        <p:cxnSp>
          <p:nvCxnSpPr>
            <p:cNvPr id="46" name="直接连接符 45"/>
            <p:cNvCxnSpPr/>
            <p:nvPr/>
          </p:nvCxnSpPr>
          <p:spPr>
            <a:xfrm>
              <a:off x="0" y="7413"/>
              <a:ext cx="6285" cy="0"/>
            </a:xfrm>
            <a:prstGeom prst="line">
              <a:avLst/>
            </a:prstGeom>
            <a:ln w="28575">
              <a:solidFill>
                <a:srgbClr val="6AE7FF">
                  <a:alpha val="5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" name="直接连接符 1"/>
            <p:cNvCxnSpPr/>
            <p:nvPr/>
          </p:nvCxnSpPr>
          <p:spPr>
            <a:xfrm>
              <a:off x="5488" y="7413"/>
              <a:ext cx="7551" cy="9"/>
            </a:xfrm>
            <a:prstGeom prst="line">
              <a:avLst/>
            </a:prstGeom>
            <a:ln w="28575">
              <a:solidFill>
                <a:srgbClr val="6AE7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文本框 2"/>
          <p:cNvSpPr txBox="1"/>
          <p:nvPr/>
        </p:nvSpPr>
        <p:spPr>
          <a:xfrm>
            <a:off x="1672423" y="2724955"/>
            <a:ext cx="151320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8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6AE7FF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二、</a:t>
            </a:r>
            <a:endParaRPr kumimoji="0" lang="en-US" altLang="zh-CN" sz="8000" b="0" i="0" u="none" strike="noStrike" kern="1200" cap="none" spc="0" normalizeH="0" baseline="0" noProof="0" dirty="0">
              <a:ln>
                <a:noFill/>
              </a:ln>
              <a:solidFill>
                <a:srgbClr val="6AE7FF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316671" y="2936746"/>
            <a:ext cx="790638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6000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快速搭建垃圾分类模型</a:t>
            </a:r>
          </a:p>
        </p:txBody>
      </p:sp>
    </p:spTree>
    <p:extLst>
      <p:ext uri="{BB962C8B-B14F-4D97-AF65-F5344CB8AC3E}">
        <p14:creationId xmlns:p14="http://schemas.microsoft.com/office/powerpoint/2010/main" val="31771618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2" name="椭圆 1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3" name="椭圆 2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400" b="1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1</a:t>
              </a:r>
            </a:p>
          </p:txBody>
        </p:sp>
      </p:grpSp>
      <p:sp>
        <p:nvSpPr>
          <p:cNvPr id="264" name="文本框 263"/>
          <p:cNvSpPr txBox="1"/>
          <p:nvPr/>
        </p:nvSpPr>
        <p:spPr>
          <a:xfrm>
            <a:off x="960754" y="481330"/>
            <a:ext cx="1046924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使用</a:t>
            </a:r>
            <a:r>
              <a:rPr lang="en-US" altLang="zh-CN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imagenet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个分类，模型网络使用</a:t>
            </a:r>
            <a:r>
              <a:rPr lang="en-US" altLang="zh-CN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inception-</a:t>
            </a:r>
            <a:r>
              <a:rPr lang="en-US" altLang="zh-CN" sz="2000" b="1" dirty="0" err="1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v3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。再把</a:t>
            </a:r>
            <a:r>
              <a:rPr lang="en-US" altLang="zh-CN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1000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个分类映射到垃圾的</a:t>
            </a:r>
            <a:r>
              <a:rPr lang="en-US" altLang="zh-CN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4</a:t>
            </a: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</a:rPr>
              <a:t>个类别中，下面看详细步骤。</a:t>
            </a: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1058780" y="4148438"/>
            <a:ext cx="3949065" cy="1624578"/>
            <a:chOff x="6762750" y="1238250"/>
            <a:chExt cx="5265420" cy="2166104"/>
          </a:xfrm>
        </p:grpSpPr>
        <p:sp>
          <p:nvSpPr>
            <p:cNvPr id="8198" name="矩形 16"/>
            <p:cNvSpPr>
              <a:spLocks noChangeArrowheads="1"/>
            </p:cNvSpPr>
            <p:nvPr/>
          </p:nvSpPr>
          <p:spPr bwMode="auto">
            <a:xfrm>
              <a:off x="7373197" y="1619250"/>
              <a:ext cx="4654973" cy="178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classify_image.py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zh-CN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p</a:t>
              </a:r>
              <a:r>
                <a:rPr kumimoji="0" lang="en-US" altLang="zh-CN" b="0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lt"/>
                </a:rPr>
                <a:t>redict.py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en-US" altLang="zh-CN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rafuse.py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8199" name="矩形 9"/>
            <p:cNvSpPr>
              <a:spLocks noChangeArrowheads="1"/>
            </p:cNvSpPr>
            <p:nvPr/>
          </p:nvSpPr>
          <p:spPr bwMode="auto">
            <a:xfrm>
              <a:off x="7373938" y="1238250"/>
              <a:ext cx="291941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代码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8204" name="组合 16"/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</p:grpSpPr>
          <p:sp>
            <p:nvSpPr>
              <p:cNvPr id="15" name="等腰三角形 14"/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16" name="等腰三角形 15"/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5" name="组合 4"/>
          <p:cNvGrpSpPr/>
          <p:nvPr/>
        </p:nvGrpSpPr>
        <p:grpSpPr>
          <a:xfrm>
            <a:off x="4041851" y="1867167"/>
            <a:ext cx="2928938" cy="3003947"/>
            <a:chOff x="4000500" y="1714500"/>
            <a:chExt cx="3905250" cy="4005263"/>
          </a:xfrm>
        </p:grpSpPr>
        <p:grpSp>
          <p:nvGrpSpPr>
            <p:cNvPr id="8194" name="组合 4"/>
            <p:cNvGrpSpPr/>
            <p:nvPr/>
          </p:nvGrpSpPr>
          <p:grpSpPr bwMode="auto">
            <a:xfrm>
              <a:off x="4000500" y="1714500"/>
              <a:ext cx="3905250" cy="4005263"/>
              <a:chOff x="857223" y="954920"/>
              <a:chExt cx="3357586" cy="3406892"/>
            </a:xfrm>
          </p:grpSpPr>
          <p:sp>
            <p:nvSpPr>
              <p:cNvPr id="6" name="椭圆 5"/>
              <p:cNvSpPr/>
              <p:nvPr/>
            </p:nvSpPr>
            <p:spPr>
              <a:xfrm rot="1906325">
                <a:off x="2063770" y="954920"/>
                <a:ext cx="1029114" cy="3356929"/>
              </a:xfrm>
              <a:prstGeom prst="ellipse">
                <a:avLst/>
              </a:prstGeom>
              <a:noFill/>
              <a:ln w="9525"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 rot="19526860">
                <a:off x="2108811" y="1004883"/>
                <a:ext cx="1030478" cy="3356929"/>
              </a:xfrm>
              <a:prstGeom prst="ellipse">
                <a:avLst/>
              </a:prstGeom>
              <a:noFill/>
              <a:ln w="9525"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8" name="椭圆 7"/>
              <p:cNvSpPr/>
              <p:nvPr/>
            </p:nvSpPr>
            <p:spPr>
              <a:xfrm rot="16200000">
                <a:off x="2035717" y="964719"/>
                <a:ext cx="1000598" cy="3357586"/>
              </a:xfrm>
              <a:prstGeom prst="ellipse">
                <a:avLst/>
              </a:prstGeom>
              <a:noFill/>
              <a:ln w="9525">
                <a:solidFill>
                  <a:srgbClr val="6AE7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12" name="椭圆 11"/>
            <p:cNvSpPr/>
            <p:nvPr/>
          </p:nvSpPr>
          <p:spPr>
            <a:xfrm>
              <a:off x="6191250" y="2286000"/>
              <a:ext cx="190500" cy="1905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3" name="椭圆 12"/>
            <p:cNvSpPr/>
            <p:nvPr/>
          </p:nvSpPr>
          <p:spPr>
            <a:xfrm>
              <a:off x="7143750" y="4762500"/>
              <a:ext cx="190500" cy="1905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14" name="椭圆 13"/>
            <p:cNvSpPr/>
            <p:nvPr/>
          </p:nvSpPr>
          <p:spPr>
            <a:xfrm>
              <a:off x="4270375" y="3933826"/>
              <a:ext cx="190500" cy="190500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381558" y="4153853"/>
            <a:ext cx="3644900" cy="1209080"/>
            <a:chOff x="6762750" y="1238250"/>
            <a:chExt cx="4859867" cy="1612107"/>
          </a:xfrm>
        </p:grpSpPr>
        <p:sp>
          <p:nvSpPr>
            <p:cNvPr id="18" name="矩形 16"/>
            <p:cNvSpPr>
              <a:spLocks noChangeArrowheads="1"/>
            </p:cNvSpPr>
            <p:nvPr/>
          </p:nvSpPr>
          <p:spPr bwMode="auto">
            <a:xfrm>
              <a:off x="7373197" y="1619250"/>
              <a:ext cx="4249420" cy="1231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python classify_image.py --image_file ./data/2.png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1" name="矩形 9"/>
            <p:cNvSpPr>
              <a:spLocks noChangeArrowheads="1"/>
            </p:cNvSpPr>
            <p:nvPr/>
          </p:nvSpPr>
          <p:spPr bwMode="auto">
            <a:xfrm>
              <a:off x="7373938" y="1238250"/>
              <a:ext cx="291941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模型测试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24" name="组合 16"/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</p:grpSpPr>
          <p:sp>
            <p:nvSpPr>
              <p:cNvPr id="25" name="等腰三角形 24"/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26" name="等腰三角形 25"/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27" name="组合 26"/>
          <p:cNvGrpSpPr/>
          <p:nvPr/>
        </p:nvGrpSpPr>
        <p:grpSpPr>
          <a:xfrm>
            <a:off x="837949" y="1744563"/>
            <a:ext cx="3644900" cy="1624578"/>
            <a:chOff x="6762750" y="1238250"/>
            <a:chExt cx="4859867" cy="2166104"/>
          </a:xfrm>
        </p:grpSpPr>
        <p:sp>
          <p:nvSpPr>
            <p:cNvPr id="28" name="矩形 16"/>
            <p:cNvSpPr>
              <a:spLocks noChangeArrowheads="1"/>
            </p:cNvSpPr>
            <p:nvPr/>
          </p:nvSpPr>
          <p:spPr bwMode="auto">
            <a:xfrm>
              <a:off x="7373197" y="1619250"/>
              <a:ext cx="4249420" cy="178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word2vec</a:t>
              </a:r>
              <a:b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</a:b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python3.5</a:t>
              </a:r>
              <a:b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</a:b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tensorflow1.14.0</a:t>
              </a:r>
              <a:endPara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29" name="矩形 9"/>
            <p:cNvSpPr>
              <a:spLocks noChangeArrowheads="1"/>
            </p:cNvSpPr>
            <p:nvPr/>
          </p:nvSpPr>
          <p:spPr bwMode="auto">
            <a:xfrm>
              <a:off x="7373938" y="1238250"/>
              <a:ext cx="291941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b="1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搭建环境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0" name="组合 16"/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</p:grpSpPr>
          <p:sp>
            <p:nvSpPr>
              <p:cNvPr id="31" name="等腰三角形 30"/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2" name="等腰三角形 31"/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grpSp>
        <p:nvGrpSpPr>
          <p:cNvPr id="33" name="组合 32"/>
          <p:cNvGrpSpPr/>
          <p:nvPr/>
        </p:nvGrpSpPr>
        <p:grpSpPr>
          <a:xfrm>
            <a:off x="7703971" y="2065406"/>
            <a:ext cx="3644900" cy="1624578"/>
            <a:chOff x="6762750" y="1238249"/>
            <a:chExt cx="4859867" cy="2166104"/>
          </a:xfrm>
        </p:grpSpPr>
        <p:sp>
          <p:nvSpPr>
            <p:cNvPr id="34" name="矩形 16"/>
            <p:cNvSpPr>
              <a:spLocks noChangeArrowheads="1"/>
            </p:cNvSpPr>
            <p:nvPr/>
          </p:nvSpPr>
          <p:spPr bwMode="auto">
            <a:xfrm>
              <a:off x="7373197" y="1619249"/>
              <a:ext cx="4249420" cy="17851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lvl="0">
                <a:lnSpc>
                  <a:spcPct val="150000"/>
                </a:lnSpc>
                <a:defRPr/>
              </a:pP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python classify_image.py</a:t>
              </a:r>
            </a:p>
            <a:p>
              <a:pPr lvl="0">
                <a:lnSpc>
                  <a:spcPct val="150000"/>
                </a:lnSpc>
                <a:defRPr/>
              </a:pP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python </a:t>
              </a:r>
              <a:r>
                <a:rPr lang="en-US" altLang="zh-CN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predict.py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  <a:p>
              <a:pPr lvl="0">
                <a:lnSpc>
                  <a:spcPct val="150000"/>
                </a:lnSpc>
                <a:defRPr/>
              </a:pPr>
              <a:r>
                <a:rPr lang="en-US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python </a:t>
              </a:r>
              <a:r>
                <a:rPr lang="en-US" altLang="zh-CN" dirty="0" smtClean="0">
                  <a:solidFill>
                    <a:srgbClr val="10FBFE"/>
                  </a:solidFill>
                  <a:latin typeface="微软雅黑" panose="020B0503020204020204" charset="-122"/>
                  <a:ea typeface="微软雅黑" panose="020B0503020204020204" charset="-122"/>
                  <a:sym typeface="+mn-lt"/>
                </a:rPr>
                <a:t>rafuse.py</a:t>
              </a:r>
              <a:endParaRPr lang="en-US" altLang="zh-CN" dirty="0" smtClean="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5" name="矩形 9"/>
            <p:cNvSpPr>
              <a:spLocks noChangeArrowheads="1"/>
            </p:cNvSpPr>
            <p:nvPr/>
          </p:nvSpPr>
          <p:spPr bwMode="auto">
            <a:xfrm>
              <a:off x="7373938" y="1238249"/>
              <a:ext cx="3929222" cy="4924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 smtClean="0">
                  <a:ln>
                    <a:noFill/>
                  </a:ln>
                  <a:solidFill>
                    <a:srgbClr val="10FBF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  <a:sym typeface="+mn-ea"/>
                </a:rPr>
                <a:t>下载模型，运行代码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grpSp>
          <p:nvGrpSpPr>
            <p:cNvPr id="36" name="组合 16"/>
            <p:cNvGrpSpPr/>
            <p:nvPr/>
          </p:nvGrpSpPr>
          <p:grpSpPr bwMode="auto">
            <a:xfrm>
              <a:off x="6762750" y="1238250"/>
              <a:ext cx="571500" cy="428625"/>
              <a:chOff x="3000364" y="642924"/>
              <a:chExt cx="428628" cy="321471"/>
            </a:xfrm>
          </p:grpSpPr>
          <p:sp>
            <p:nvSpPr>
              <p:cNvPr id="37" name="等腰三角形 36"/>
              <p:cNvSpPr/>
              <p:nvPr/>
            </p:nvSpPr>
            <p:spPr>
              <a:xfrm rot="5400000">
                <a:off x="3125380" y="660784"/>
                <a:ext cx="321471" cy="285752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38" name="等腰三角形 37"/>
              <p:cNvSpPr/>
              <p:nvPr/>
            </p:nvSpPr>
            <p:spPr>
              <a:xfrm rot="5400000">
                <a:off x="2982504" y="696503"/>
                <a:ext cx="250033" cy="214314"/>
              </a:xfrm>
              <a:prstGeom prst="triangle">
                <a:avLst/>
              </a:prstGeom>
              <a:solidFill>
                <a:srgbClr val="6AE7FF">
                  <a:alpha val="5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</p:grpSp>
      <p:sp>
        <p:nvSpPr>
          <p:cNvPr id="39" name="椭圆 38"/>
          <p:cNvSpPr/>
          <p:nvPr/>
        </p:nvSpPr>
        <p:spPr>
          <a:xfrm>
            <a:off x="5240739" y="2908534"/>
            <a:ext cx="109183" cy="107621"/>
          </a:xfrm>
          <a:prstGeom prst="ellipse">
            <a:avLst/>
          </a:prstGeom>
          <a:solidFill>
            <a:srgbClr val="6AE7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5710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3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72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40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500"/>
                            </p:stCondLst>
                            <p:childTnLst>
                              <p:par>
                                <p:cTn id="3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54330" y="377190"/>
            <a:ext cx="606425" cy="606425"/>
            <a:chOff x="2089" y="2413"/>
            <a:chExt cx="1152" cy="1152"/>
          </a:xfrm>
        </p:grpSpPr>
        <p:sp>
          <p:nvSpPr>
            <p:cNvPr id="3" name="椭圆 2"/>
            <p:cNvSpPr/>
            <p:nvPr/>
          </p:nvSpPr>
          <p:spPr>
            <a:xfrm>
              <a:off x="2089" y="2413"/>
              <a:ext cx="1152" cy="1152"/>
            </a:xfrm>
            <a:prstGeom prst="ellipse">
              <a:avLst/>
            </a:prstGeom>
            <a:solidFill>
              <a:srgbClr val="6AE7FF">
                <a:alpha val="3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>
              <a:off x="2237" y="2562"/>
              <a:ext cx="855" cy="855"/>
            </a:xfrm>
            <a:prstGeom prst="ellipse">
              <a:avLst/>
            </a:prstGeom>
            <a:solidFill>
              <a:srgbClr val="6AE7F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400" b="1" dirty="0">
                  <a:solidFill>
                    <a:prstClr val="white"/>
                  </a:solidFill>
                  <a:latin typeface="微软雅黑" panose="020B0503020204020204" charset="-122"/>
                  <a:ea typeface="微软雅黑" panose="020B0503020204020204" charset="-122"/>
                </a:rPr>
                <a:t>2</a:t>
              </a:r>
              <a:endPara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sp>
        <p:nvSpPr>
          <p:cNvPr id="5" name="文本框 263"/>
          <p:cNvSpPr txBox="1"/>
          <p:nvPr/>
        </p:nvSpPr>
        <p:spPr>
          <a:xfrm>
            <a:off x="960755" y="481330"/>
            <a:ext cx="52355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lang="zh-CN" altLang="en-US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代码</a:t>
            </a:r>
            <a:r>
              <a:rPr lang="en-US" altLang="zh-CN" sz="2000" b="1" dirty="0" smtClean="0">
                <a:solidFill>
                  <a:srgbClr val="10FBFE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classify_image.py</a:t>
            </a:r>
          </a:p>
          <a:p>
            <a:pPr>
              <a:defRPr/>
            </a:pPr>
            <a:endParaRPr kumimoji="0" lang="zh-CN" altLang="en-US" sz="1600" b="1" i="0" u="none" strike="noStrike" kern="1200" cap="none" spc="0" normalizeH="0" baseline="0" noProof="0" dirty="0">
              <a:ln>
                <a:noFill/>
              </a:ln>
              <a:solidFill>
                <a:srgbClr val="10FBF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+mn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64024" y="1296537"/>
            <a:ext cx="791570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>
                <a:solidFill>
                  <a:srgbClr val="6AE7FF"/>
                </a:solidFill>
              </a:rPr>
              <a:t>这个程序从保存的</a:t>
            </a:r>
            <a:r>
              <a:rPr lang="en-US" altLang="zh-CN" dirty="0" err="1" smtClean="0">
                <a:solidFill>
                  <a:srgbClr val="6AE7FF"/>
                </a:solidFill>
              </a:rPr>
              <a:t>GraphDef</a:t>
            </a:r>
            <a:r>
              <a:rPr lang="zh-CN" altLang="en-US" dirty="0" smtClean="0">
                <a:solidFill>
                  <a:srgbClr val="6AE7FF"/>
                </a:solidFill>
              </a:rPr>
              <a:t>协议缓冲区创建一个图形，并对输入的</a:t>
            </a:r>
            <a:r>
              <a:rPr lang="en-US" altLang="zh-CN" dirty="0" smtClean="0">
                <a:solidFill>
                  <a:srgbClr val="6AE7FF"/>
                </a:solidFill>
              </a:rPr>
              <a:t>JPEG</a:t>
            </a:r>
            <a:r>
              <a:rPr lang="zh-CN" altLang="en-US" dirty="0" smtClean="0">
                <a:solidFill>
                  <a:srgbClr val="6AE7FF"/>
                </a:solidFill>
              </a:rPr>
              <a:t>图像进行推理。它输出人类可读的五大预测字符串及其概率。将</a:t>
            </a:r>
            <a:r>
              <a:rPr lang="en-US" altLang="zh-CN" dirty="0" smtClean="0">
                <a:solidFill>
                  <a:srgbClr val="6AE7FF"/>
                </a:solidFill>
              </a:rPr>
              <a:t>- </a:t>
            </a:r>
            <a:r>
              <a:rPr lang="en-US" altLang="zh-CN" dirty="0" err="1" smtClean="0">
                <a:solidFill>
                  <a:srgbClr val="6AE7FF"/>
                </a:solidFill>
              </a:rPr>
              <a:t>image_file</a:t>
            </a:r>
            <a:r>
              <a:rPr lang="zh-CN" altLang="en-US" dirty="0" smtClean="0">
                <a:solidFill>
                  <a:srgbClr val="6AE7FF"/>
                </a:solidFill>
              </a:rPr>
              <a:t>参数更改为任何</a:t>
            </a:r>
            <a:r>
              <a:rPr lang="en-US" altLang="zh-CN" dirty="0" smtClean="0">
                <a:solidFill>
                  <a:srgbClr val="6AE7FF"/>
                </a:solidFill>
              </a:rPr>
              <a:t>jpg</a:t>
            </a:r>
            <a:r>
              <a:rPr lang="zh-CN" altLang="en-US" dirty="0" smtClean="0">
                <a:solidFill>
                  <a:srgbClr val="6AE7FF"/>
                </a:solidFill>
              </a:rPr>
              <a:t>图像，以计算图像分类。</a:t>
            </a:r>
            <a:endParaRPr lang="zh-CN" altLang="en-US" dirty="0">
              <a:solidFill>
                <a:srgbClr val="6AE7FF"/>
              </a:solidFill>
            </a:endParaRPr>
          </a:p>
        </p:txBody>
      </p:sp>
      <p:pic>
        <p:nvPicPr>
          <p:cNvPr id="7" name="图片 6" descr="1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1487" y="2609265"/>
            <a:ext cx="4772691" cy="2267267"/>
          </a:xfrm>
          <a:prstGeom prst="rect">
            <a:avLst/>
          </a:prstGeom>
        </p:spPr>
      </p:pic>
      <p:pic>
        <p:nvPicPr>
          <p:cNvPr id="8" name="图片 7" descr="12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6393" y="1912009"/>
            <a:ext cx="5106113" cy="4782218"/>
          </a:xfrm>
          <a:prstGeom prst="rect">
            <a:avLst/>
          </a:prstGeom>
        </p:spPr>
      </p:pic>
      <p:sp>
        <p:nvSpPr>
          <p:cNvPr id="9" name="椭圆 8"/>
          <p:cNvSpPr/>
          <p:nvPr/>
        </p:nvSpPr>
        <p:spPr>
          <a:xfrm>
            <a:off x="3070746" y="3275463"/>
            <a:ext cx="450376" cy="504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1</a:t>
            </a:r>
            <a:endParaRPr lang="zh-CN" altLang="en-US" dirty="0"/>
          </a:p>
        </p:txBody>
      </p:sp>
      <p:sp>
        <p:nvSpPr>
          <p:cNvPr id="10" name="椭圆 9"/>
          <p:cNvSpPr/>
          <p:nvPr/>
        </p:nvSpPr>
        <p:spPr>
          <a:xfrm>
            <a:off x="10442811" y="2581702"/>
            <a:ext cx="450376" cy="504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2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1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6958" y="0"/>
            <a:ext cx="4595042" cy="2741793"/>
          </a:xfrm>
          <a:prstGeom prst="rect">
            <a:avLst/>
          </a:prstGeom>
        </p:spPr>
      </p:pic>
      <p:pic>
        <p:nvPicPr>
          <p:cNvPr id="5" name="图片 4" descr="16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2872" y="2825087"/>
            <a:ext cx="4399129" cy="4032913"/>
          </a:xfrm>
          <a:prstGeom prst="rect">
            <a:avLst/>
          </a:prstGeom>
        </p:spPr>
      </p:pic>
      <p:pic>
        <p:nvPicPr>
          <p:cNvPr id="2" name="图片 1" descr="13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63773" y="0"/>
            <a:ext cx="4599296" cy="5950424"/>
          </a:xfrm>
          <a:prstGeom prst="rect">
            <a:avLst/>
          </a:prstGeom>
        </p:spPr>
      </p:pic>
      <p:pic>
        <p:nvPicPr>
          <p:cNvPr id="3" name="图片 2" descr="14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199" y="1493817"/>
            <a:ext cx="3605843" cy="4934639"/>
          </a:xfrm>
          <a:prstGeom prst="rect">
            <a:avLst/>
          </a:prstGeom>
        </p:spPr>
      </p:pic>
      <p:sp>
        <p:nvSpPr>
          <p:cNvPr id="6" name="椭圆 5"/>
          <p:cNvSpPr/>
          <p:nvPr/>
        </p:nvSpPr>
        <p:spPr>
          <a:xfrm>
            <a:off x="2988860" y="1760562"/>
            <a:ext cx="450376" cy="504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3</a:t>
            </a:r>
            <a:endParaRPr lang="zh-CN" altLang="en-US" dirty="0"/>
          </a:p>
        </p:txBody>
      </p:sp>
      <p:sp>
        <p:nvSpPr>
          <p:cNvPr id="7" name="椭圆 6"/>
          <p:cNvSpPr/>
          <p:nvPr/>
        </p:nvSpPr>
        <p:spPr>
          <a:xfrm>
            <a:off x="6496334" y="3480180"/>
            <a:ext cx="450376" cy="504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4</a:t>
            </a:r>
            <a:endParaRPr lang="zh-CN" altLang="en-US" dirty="0"/>
          </a:p>
        </p:txBody>
      </p:sp>
      <p:sp>
        <p:nvSpPr>
          <p:cNvPr id="8" name="椭圆 7"/>
          <p:cNvSpPr/>
          <p:nvPr/>
        </p:nvSpPr>
        <p:spPr>
          <a:xfrm>
            <a:off x="11245754" y="5377218"/>
            <a:ext cx="450376" cy="504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6</a:t>
            </a:r>
            <a:endParaRPr lang="zh-CN" altLang="en-US" dirty="0"/>
          </a:p>
        </p:txBody>
      </p:sp>
      <p:sp>
        <p:nvSpPr>
          <p:cNvPr id="9" name="椭圆 8"/>
          <p:cNvSpPr/>
          <p:nvPr/>
        </p:nvSpPr>
        <p:spPr>
          <a:xfrm>
            <a:off x="10893187" y="398060"/>
            <a:ext cx="450376" cy="504967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5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750" advTm="3000">
        <p:pull/>
      </p:transition>
    </mc:Choice>
    <mc:Fallback xmlns="">
      <p:transition spd="slow" advTm="3000">
        <p:pull/>
      </p:transition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云计算大数据互联网科技PPT模板"/>
</p:tagLst>
</file>

<file path=ppt/theme/theme1.xml><?xml version="1.0" encoding="utf-8"?>
<a:theme xmlns:a="http://schemas.openxmlformats.org/drawingml/2006/main" name="Nordri Tools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820</TotalTime>
  <Words>775</Words>
  <Application>Microsoft Office PowerPoint</Application>
  <PresentationFormat>宽屏</PresentationFormat>
  <Paragraphs>145</Paragraphs>
  <Slides>22</Slides>
  <Notes>11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1" baseType="lpstr">
      <vt:lpstr>Open Sans</vt:lpstr>
      <vt:lpstr>等线</vt:lpstr>
      <vt:lpstr>等线 Light</vt:lpstr>
      <vt:lpstr>宋体</vt:lpstr>
      <vt:lpstr>微软雅黑</vt:lpstr>
      <vt:lpstr>Arial</vt:lpstr>
      <vt:lpstr>Calibri</vt:lpstr>
      <vt:lpstr>Nordri ToolsTheme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不二演示</dc:creator>
  <cp:keywords>www.51pptmoban.com</cp:keywords>
  <cp:lastModifiedBy>Administrator</cp:lastModifiedBy>
  <cp:revision>73</cp:revision>
  <dcterms:created xsi:type="dcterms:W3CDTF">2017-07-15T13:06:00Z</dcterms:created>
  <dcterms:modified xsi:type="dcterms:W3CDTF">2020-11-30T12:05:09Z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2052-10.1.0.6489</vt:lpwstr>
  </property>
  <property fmtid="{D5CDD505-2E9C-101B-9397-08002B2CF9AE}" pid="3" name="NXPowerLiteLastOptimized">
    <vt:lpwstr>6025495</vt:lpwstr>
  </property>
  <property fmtid="{D5CDD505-2E9C-101B-9397-08002B2CF9AE}" pid="4" name="NXPowerLiteSettings">
    <vt:lpwstr>C7000400038000</vt:lpwstr>
  </property>
  <property fmtid="{D5CDD505-2E9C-101B-9397-08002B2CF9AE}" pid="5" name="NXPowerLiteVersion">
    <vt:lpwstr>D7.1.14</vt:lpwstr>
  </property>
</Properties>
</file>